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Arapey" panose="020B0604020202020204" charset="0"/>
      <p:regular r:id="rId36"/>
    </p:embeddedFont>
    <p:embeddedFont>
      <p:font typeface="Arapey Bold" panose="020B0604020202020204" charset="0"/>
      <p:regular r:id="rId37"/>
    </p:embeddedFont>
    <p:embeddedFont>
      <p:font typeface="Calibri" panose="020F050202020403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6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8.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8.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2.sv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8.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6.sv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2.sv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6.sv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svg"/><Relationship Id="rId14"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6.sv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8.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2.sv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2.sv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2.sv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2.sv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8.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2.sv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slideLayout" Target="../slideLayouts/slideLayout7.xml"/><Relationship Id="rId7" Type="http://schemas.openxmlformats.org/officeDocument/2006/relationships/image" Target="../media/image8.svg"/><Relationship Id="rId12"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20.jpe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2.sv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2.sv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jpe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6.sv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6.sv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6.svg"/></Relationships>
</file>

<file path=ppt/slides/_rels/slide3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6.sv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6.svg"/></Relationships>
</file>

<file path=ppt/slides/_rels/slide3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2.svg"/><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6.svg"/><Relationship Id="rId1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6.svg"/><Relationship Id="rId1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8.sv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rot="1246412">
            <a:off x="-688703" y="7153039"/>
            <a:ext cx="5287846" cy="6267921"/>
          </a:xfrm>
          <a:custGeom>
            <a:avLst/>
            <a:gdLst/>
            <a:ahLst/>
            <a:cxnLst/>
            <a:rect l="l" t="t" r="r" b="b"/>
            <a:pathLst>
              <a:path w="5287846" h="6267921">
                <a:moveTo>
                  <a:pt x="0" y="0"/>
                </a:moveTo>
                <a:lnTo>
                  <a:pt x="5287846" y="0"/>
                </a:lnTo>
                <a:lnTo>
                  <a:pt x="5287846" y="6267922"/>
                </a:lnTo>
                <a:lnTo>
                  <a:pt x="0" y="6267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TextBox 10"/>
          <p:cNvSpPr txBox="1"/>
          <p:nvPr/>
        </p:nvSpPr>
        <p:spPr>
          <a:xfrm>
            <a:off x="3203534" y="2425861"/>
            <a:ext cx="11859303" cy="2556153"/>
          </a:xfrm>
          <a:prstGeom prst="rect">
            <a:avLst/>
          </a:prstGeom>
        </p:spPr>
        <p:txBody>
          <a:bodyPr lIns="0" tIns="0" rIns="0" bIns="0" rtlCol="0" anchor="t">
            <a:spAutoFit/>
          </a:bodyPr>
          <a:lstStyle/>
          <a:p>
            <a:pPr algn="ctr">
              <a:lnSpc>
                <a:spcPts val="20807"/>
              </a:lnSpc>
            </a:pPr>
            <a:r>
              <a:rPr lang="en-US" sz="14862">
                <a:solidFill>
                  <a:srgbClr val="69412F"/>
                </a:solidFill>
                <a:latin typeface="Arapey Bold"/>
                <a:ea typeface="Arapey Bold"/>
                <a:cs typeface="Arapey Bold"/>
                <a:sym typeface="Arapey Bold"/>
              </a:rPr>
              <a:t>MANUSIA</a:t>
            </a:r>
          </a:p>
        </p:txBody>
      </p:sp>
      <p:sp>
        <p:nvSpPr>
          <p:cNvPr id="11" name="TextBox 11"/>
          <p:cNvSpPr txBox="1"/>
          <p:nvPr/>
        </p:nvSpPr>
        <p:spPr>
          <a:xfrm>
            <a:off x="2515824" y="4553338"/>
            <a:ext cx="13256353" cy="2887807"/>
          </a:xfrm>
          <a:prstGeom prst="rect">
            <a:avLst/>
          </a:prstGeom>
        </p:spPr>
        <p:txBody>
          <a:bodyPr lIns="0" tIns="0" rIns="0" bIns="0" rtlCol="0" anchor="t">
            <a:spAutoFit/>
          </a:bodyPr>
          <a:lstStyle/>
          <a:p>
            <a:pPr algn="ctr">
              <a:lnSpc>
                <a:spcPts val="23531"/>
              </a:lnSpc>
            </a:pPr>
            <a:r>
              <a:rPr lang="en-US" sz="16808">
                <a:solidFill>
                  <a:srgbClr val="69412F"/>
                </a:solidFill>
                <a:latin typeface="Arapey Bold"/>
                <a:ea typeface="Arapey Bold"/>
                <a:cs typeface="Arapey Bold"/>
                <a:sym typeface="Arapey Bold"/>
              </a:rPr>
              <a:t>AGAMA</a:t>
            </a:r>
          </a:p>
        </p:txBody>
      </p:sp>
      <p:sp>
        <p:nvSpPr>
          <p:cNvPr id="12" name="TextBox 12"/>
          <p:cNvSpPr txBox="1"/>
          <p:nvPr/>
        </p:nvSpPr>
        <p:spPr>
          <a:xfrm>
            <a:off x="5345469" y="7031256"/>
            <a:ext cx="7597062" cy="756317"/>
          </a:xfrm>
          <a:prstGeom prst="rect">
            <a:avLst/>
          </a:prstGeom>
        </p:spPr>
        <p:txBody>
          <a:bodyPr lIns="0" tIns="0" rIns="0" bIns="0" rtlCol="0" anchor="t">
            <a:spAutoFit/>
          </a:bodyPr>
          <a:lstStyle/>
          <a:p>
            <a:pPr algn="ctr">
              <a:lnSpc>
                <a:spcPts val="6091"/>
              </a:lnSpc>
            </a:pPr>
            <a:r>
              <a:rPr lang="en-US" sz="4351">
                <a:solidFill>
                  <a:srgbClr val="69412F"/>
                </a:solidFill>
                <a:latin typeface="Arapey"/>
                <a:ea typeface="Arapey"/>
                <a:cs typeface="Arapey"/>
                <a:sym typeface="Arapey"/>
              </a:rPr>
              <a:t>Kelompok 2</a:t>
            </a:r>
          </a:p>
        </p:txBody>
      </p:sp>
      <p:sp>
        <p:nvSpPr>
          <p:cNvPr id="13" name="TextBox 13"/>
          <p:cNvSpPr txBox="1"/>
          <p:nvPr/>
        </p:nvSpPr>
        <p:spPr>
          <a:xfrm>
            <a:off x="3203534" y="4515574"/>
            <a:ext cx="11859303" cy="837631"/>
          </a:xfrm>
          <a:prstGeom prst="rect">
            <a:avLst/>
          </a:prstGeom>
        </p:spPr>
        <p:txBody>
          <a:bodyPr lIns="0" tIns="0" rIns="0" bIns="0" rtlCol="0" anchor="t">
            <a:spAutoFit/>
          </a:bodyPr>
          <a:lstStyle/>
          <a:p>
            <a:pPr algn="ctr">
              <a:lnSpc>
                <a:spcPts val="6859"/>
              </a:lnSpc>
            </a:pPr>
            <a:r>
              <a:rPr lang="en-US" sz="4899">
                <a:solidFill>
                  <a:srgbClr val="69412F"/>
                </a:solidFill>
                <a:latin typeface="Arapey Bold"/>
                <a:ea typeface="Arapey Bold"/>
                <a:cs typeface="Arapey Bold"/>
                <a:sym typeface="Arapey Bold"/>
              </a:rPr>
              <a:t>DAN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490802">
            <a:off x="-3476698" y="-2313104"/>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2081912" y="1855941"/>
            <a:ext cx="4385711" cy="445194"/>
          </a:xfrm>
          <a:prstGeom prst="rect">
            <a:avLst/>
          </a:prstGeom>
        </p:spPr>
        <p:txBody>
          <a:bodyPr lIns="0" tIns="0" rIns="0" bIns="0" rtlCol="0" anchor="t">
            <a:spAutoFit/>
          </a:bodyPr>
          <a:lstStyle/>
          <a:p>
            <a:pPr algn="l">
              <a:lnSpc>
                <a:spcPts val="3140"/>
              </a:lnSpc>
            </a:pPr>
            <a:r>
              <a:rPr lang="en-US" sz="3975">
                <a:solidFill>
                  <a:srgbClr val="69412F"/>
                </a:solidFill>
                <a:latin typeface="Arapey"/>
                <a:ea typeface="Arapey"/>
                <a:cs typeface="Arapey"/>
                <a:sym typeface="Arapey"/>
              </a:rPr>
              <a:t>1. HAKIKAT MANUSIA</a:t>
            </a:r>
          </a:p>
        </p:txBody>
      </p:sp>
      <p:sp>
        <p:nvSpPr>
          <p:cNvPr id="8" name="TextBox 8"/>
          <p:cNvSpPr txBox="1"/>
          <p:nvPr/>
        </p:nvSpPr>
        <p:spPr>
          <a:xfrm>
            <a:off x="6545734" y="1915441"/>
            <a:ext cx="3381566" cy="359600"/>
          </a:xfrm>
          <a:prstGeom prst="rect">
            <a:avLst/>
          </a:prstGeom>
        </p:spPr>
        <p:txBody>
          <a:bodyPr lIns="0" tIns="0" rIns="0" bIns="0" rtlCol="0" anchor="t">
            <a:spAutoFit/>
          </a:bodyPr>
          <a:lstStyle/>
          <a:p>
            <a:pPr algn="l">
              <a:lnSpc>
                <a:spcPts val="2421"/>
              </a:lnSpc>
            </a:pPr>
            <a:r>
              <a:rPr lang="en-US" sz="3065">
                <a:solidFill>
                  <a:srgbClr val="69412F"/>
                </a:solidFill>
                <a:latin typeface="Arapey"/>
                <a:ea typeface="Arapey"/>
                <a:cs typeface="Arapey"/>
                <a:sym typeface="Arapey"/>
              </a:rPr>
              <a:t>MENURUT ISLAM.</a:t>
            </a:r>
          </a:p>
        </p:txBody>
      </p:sp>
      <p:sp>
        <p:nvSpPr>
          <p:cNvPr id="9" name="TextBox 9"/>
          <p:cNvSpPr txBox="1"/>
          <p:nvPr/>
        </p:nvSpPr>
        <p:spPr>
          <a:xfrm>
            <a:off x="2081912" y="2217981"/>
            <a:ext cx="14124177" cy="940903"/>
          </a:xfrm>
          <a:prstGeom prst="rect">
            <a:avLst/>
          </a:prstGeom>
        </p:spPr>
        <p:txBody>
          <a:bodyPr lIns="0" tIns="0" rIns="0" bIns="0" rtlCol="0" anchor="t">
            <a:spAutoFit/>
          </a:bodyPr>
          <a:lstStyle/>
          <a:p>
            <a:pPr algn="l">
              <a:lnSpc>
                <a:spcPts val="3789"/>
              </a:lnSpc>
            </a:pPr>
            <a:r>
              <a:rPr lang="en-US" sz="2706">
                <a:solidFill>
                  <a:srgbClr val="69412F"/>
                </a:solidFill>
                <a:latin typeface="Arapey"/>
                <a:ea typeface="Arapey"/>
                <a:cs typeface="Arapey"/>
                <a:sym typeface="Arapey"/>
              </a:rPr>
              <a:t>Selain itu, Al-Qur’an menggunakan beberapa istilah untuk menyebut manusia, masing-masing dengan makna dan fokus yang berbeda:</a:t>
            </a:r>
          </a:p>
        </p:txBody>
      </p:sp>
      <p:sp>
        <p:nvSpPr>
          <p:cNvPr id="10" name="TextBox 10"/>
          <p:cNvSpPr txBox="1"/>
          <p:nvPr/>
        </p:nvSpPr>
        <p:spPr>
          <a:xfrm>
            <a:off x="2081912" y="3749435"/>
            <a:ext cx="14124177" cy="2124173"/>
          </a:xfrm>
          <a:prstGeom prst="rect">
            <a:avLst/>
          </a:prstGeom>
        </p:spPr>
        <p:txBody>
          <a:bodyPr lIns="0" tIns="0" rIns="0" bIns="0" rtlCol="0" anchor="t">
            <a:spAutoFit/>
          </a:bodyPr>
          <a:lstStyle/>
          <a:p>
            <a:pPr algn="l">
              <a:lnSpc>
                <a:spcPts val="4209"/>
              </a:lnSpc>
            </a:pPr>
            <a:r>
              <a:rPr lang="en-US" sz="3006">
                <a:solidFill>
                  <a:srgbClr val="69412F"/>
                </a:solidFill>
                <a:latin typeface="Arapey"/>
                <a:ea typeface="Arapey"/>
                <a:cs typeface="Arapey"/>
                <a:sym typeface="Arapey"/>
              </a:rPr>
              <a:t>Merujuk pada aspek fisik dan biologis manusia. Kata ini menunjukkan bahwa manusia, seperti makhluk hidup lainnya, membutuhkan makanan, minuman, dan pasangan hidup </a:t>
            </a:r>
            <a:r>
              <a:rPr lang="en-US" sz="3006">
                <a:solidFill>
                  <a:srgbClr val="69412F"/>
                </a:solidFill>
                <a:latin typeface="Arapey Bold"/>
                <a:ea typeface="Arapey Bold"/>
                <a:cs typeface="Arapey Bold"/>
                <a:sym typeface="Arapey Bold"/>
              </a:rPr>
              <a:t>(QS. Al-Kahfi: 110)</a:t>
            </a:r>
            <a:r>
              <a:rPr lang="en-US" sz="3006">
                <a:solidFill>
                  <a:srgbClr val="69412F"/>
                </a:solidFill>
                <a:latin typeface="Arapey"/>
                <a:ea typeface="Arapey"/>
                <a:cs typeface="Arapey"/>
                <a:sym typeface="Arapey"/>
              </a:rPr>
              <a:t>. Kata basyar juga menegaskan bahwa Rasulullah Muhammad SAW adalah manusia biasa secara fisik, namun diistimewakan karena menerima wahyu</a:t>
            </a:r>
          </a:p>
        </p:txBody>
      </p:sp>
      <p:sp>
        <p:nvSpPr>
          <p:cNvPr id="11" name="TextBox 11"/>
          <p:cNvSpPr txBox="1"/>
          <p:nvPr/>
        </p:nvSpPr>
        <p:spPr>
          <a:xfrm>
            <a:off x="2081912" y="3180370"/>
            <a:ext cx="1927655" cy="547578"/>
          </a:xfrm>
          <a:prstGeom prst="rect">
            <a:avLst/>
          </a:prstGeom>
        </p:spPr>
        <p:txBody>
          <a:bodyPr lIns="0" tIns="0" rIns="0" bIns="0" rtlCol="0" anchor="t">
            <a:spAutoFit/>
          </a:bodyPr>
          <a:lstStyle/>
          <a:p>
            <a:pPr algn="ctr">
              <a:lnSpc>
                <a:spcPts val="4464"/>
              </a:lnSpc>
              <a:spcBef>
                <a:spcPct val="0"/>
              </a:spcBef>
            </a:pPr>
            <a:r>
              <a:rPr lang="en-US" sz="3189">
                <a:solidFill>
                  <a:srgbClr val="69412F"/>
                </a:solidFill>
                <a:latin typeface="Arapey Bold"/>
                <a:ea typeface="Arapey Bold"/>
                <a:cs typeface="Arapey Bold"/>
                <a:sym typeface="Arapey Bold"/>
              </a:rPr>
              <a:t>A. Al-Basyar</a:t>
            </a:r>
          </a:p>
        </p:txBody>
      </p:sp>
      <p:sp>
        <p:nvSpPr>
          <p:cNvPr id="12" name="TextBox 12"/>
          <p:cNvSpPr txBox="1"/>
          <p:nvPr/>
        </p:nvSpPr>
        <p:spPr>
          <a:xfrm>
            <a:off x="2081911" y="5892658"/>
            <a:ext cx="1927655" cy="547578"/>
          </a:xfrm>
          <a:prstGeom prst="rect">
            <a:avLst/>
          </a:prstGeom>
        </p:spPr>
        <p:txBody>
          <a:bodyPr wrap="square" lIns="0" tIns="0" rIns="0" bIns="0" rtlCol="0" anchor="t">
            <a:spAutoFit/>
          </a:bodyPr>
          <a:lstStyle/>
          <a:p>
            <a:pPr algn="ctr">
              <a:lnSpc>
                <a:spcPts val="4464"/>
              </a:lnSpc>
              <a:spcBef>
                <a:spcPct val="0"/>
              </a:spcBef>
            </a:pPr>
            <a:r>
              <a:rPr lang="en-US" sz="3189" dirty="0">
                <a:solidFill>
                  <a:srgbClr val="69412F"/>
                </a:solidFill>
                <a:latin typeface="Arapey Bold"/>
                <a:ea typeface="Arapey Bold"/>
                <a:cs typeface="Arapey Bold"/>
                <a:sym typeface="Arapey Bold"/>
              </a:rPr>
              <a:t>B. Al-</a:t>
            </a:r>
            <a:r>
              <a:rPr lang="en-US" sz="3189" dirty="0" err="1">
                <a:solidFill>
                  <a:srgbClr val="69412F"/>
                </a:solidFill>
                <a:latin typeface="Arapey Bold"/>
                <a:ea typeface="Arapey Bold"/>
                <a:cs typeface="Arapey Bold"/>
                <a:sym typeface="Arapey Bold"/>
              </a:rPr>
              <a:t>Insan</a:t>
            </a:r>
            <a:endParaRPr lang="en-US" sz="3189" dirty="0">
              <a:solidFill>
                <a:srgbClr val="69412F"/>
              </a:solidFill>
              <a:latin typeface="Arapey Bold"/>
              <a:ea typeface="Arapey Bold"/>
              <a:cs typeface="Arapey Bold"/>
              <a:sym typeface="Arapey Bold"/>
            </a:endParaRPr>
          </a:p>
        </p:txBody>
      </p:sp>
      <p:sp>
        <p:nvSpPr>
          <p:cNvPr id="13" name="TextBox 13"/>
          <p:cNvSpPr txBox="1"/>
          <p:nvPr/>
        </p:nvSpPr>
        <p:spPr>
          <a:xfrm>
            <a:off x="2081912" y="6459286"/>
            <a:ext cx="14124177" cy="2124173"/>
          </a:xfrm>
          <a:prstGeom prst="rect">
            <a:avLst/>
          </a:prstGeom>
        </p:spPr>
        <p:txBody>
          <a:bodyPr lIns="0" tIns="0" rIns="0" bIns="0" rtlCol="0" anchor="t">
            <a:spAutoFit/>
          </a:bodyPr>
          <a:lstStyle/>
          <a:p>
            <a:pPr algn="l">
              <a:lnSpc>
                <a:spcPts val="4209"/>
              </a:lnSpc>
            </a:pPr>
            <a:r>
              <a:rPr lang="en-US" sz="3006">
                <a:solidFill>
                  <a:srgbClr val="69412F"/>
                </a:solidFill>
                <a:latin typeface="Arapey"/>
                <a:ea typeface="Arapey"/>
                <a:cs typeface="Arapey"/>
                <a:sym typeface="Arapey"/>
              </a:rPr>
              <a:t>Menekankan aspek kemanusiaan secara menyeluruh, yang mencakup jasmani dan rohani. Istilah ini kerap digunakan untuk menggambarkan sifat?sifat manusia, baik positif seperti kemampuan berpikir dan berbuat baik</a:t>
            </a:r>
            <a:r>
              <a:rPr lang="en-US" sz="3006">
                <a:solidFill>
                  <a:srgbClr val="69412F"/>
                </a:solidFill>
                <a:latin typeface="Arapey Bold"/>
                <a:ea typeface="Arapey Bold"/>
                <a:cs typeface="Arapey Bold"/>
                <a:sym typeface="Arapey Bold"/>
              </a:rPr>
              <a:t> (QS. Al-Insan: 1-3)</a:t>
            </a:r>
            <a:r>
              <a:rPr lang="en-US" sz="3006">
                <a:solidFill>
                  <a:srgbClr val="69412F"/>
                </a:solidFill>
                <a:latin typeface="Arapey"/>
                <a:ea typeface="Arapey"/>
                <a:cs typeface="Arapey"/>
                <a:sym typeface="Arapey"/>
              </a:rPr>
              <a:t>, maupun negatif seperti suka membantah atau lalai.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490802">
            <a:off x="-3476698" y="-2313104"/>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2081912" y="1855941"/>
            <a:ext cx="4385711" cy="445194"/>
          </a:xfrm>
          <a:prstGeom prst="rect">
            <a:avLst/>
          </a:prstGeom>
        </p:spPr>
        <p:txBody>
          <a:bodyPr lIns="0" tIns="0" rIns="0" bIns="0" rtlCol="0" anchor="t">
            <a:spAutoFit/>
          </a:bodyPr>
          <a:lstStyle/>
          <a:p>
            <a:pPr algn="l">
              <a:lnSpc>
                <a:spcPts val="3140"/>
              </a:lnSpc>
            </a:pPr>
            <a:r>
              <a:rPr lang="en-US" sz="3975">
                <a:solidFill>
                  <a:srgbClr val="69412F"/>
                </a:solidFill>
                <a:latin typeface="Arapey"/>
                <a:ea typeface="Arapey"/>
                <a:cs typeface="Arapey"/>
                <a:sym typeface="Arapey"/>
              </a:rPr>
              <a:t>1. HAKIKAT MANUSIA</a:t>
            </a:r>
          </a:p>
        </p:txBody>
      </p:sp>
      <p:sp>
        <p:nvSpPr>
          <p:cNvPr id="8" name="TextBox 8"/>
          <p:cNvSpPr txBox="1"/>
          <p:nvPr/>
        </p:nvSpPr>
        <p:spPr>
          <a:xfrm>
            <a:off x="6545734" y="1915441"/>
            <a:ext cx="3381566" cy="359600"/>
          </a:xfrm>
          <a:prstGeom prst="rect">
            <a:avLst/>
          </a:prstGeom>
        </p:spPr>
        <p:txBody>
          <a:bodyPr lIns="0" tIns="0" rIns="0" bIns="0" rtlCol="0" anchor="t">
            <a:spAutoFit/>
          </a:bodyPr>
          <a:lstStyle/>
          <a:p>
            <a:pPr algn="l">
              <a:lnSpc>
                <a:spcPts val="2421"/>
              </a:lnSpc>
            </a:pPr>
            <a:r>
              <a:rPr lang="en-US" sz="3065">
                <a:solidFill>
                  <a:srgbClr val="69412F"/>
                </a:solidFill>
                <a:latin typeface="Arapey"/>
                <a:ea typeface="Arapey"/>
                <a:cs typeface="Arapey"/>
                <a:sym typeface="Arapey"/>
              </a:rPr>
              <a:t>MENURUT ISLAM.</a:t>
            </a:r>
          </a:p>
        </p:txBody>
      </p:sp>
      <p:sp>
        <p:nvSpPr>
          <p:cNvPr id="9" name="TextBox 9"/>
          <p:cNvSpPr txBox="1"/>
          <p:nvPr/>
        </p:nvSpPr>
        <p:spPr>
          <a:xfrm>
            <a:off x="2081912" y="3019327"/>
            <a:ext cx="14124177" cy="2124173"/>
          </a:xfrm>
          <a:prstGeom prst="rect">
            <a:avLst/>
          </a:prstGeom>
        </p:spPr>
        <p:txBody>
          <a:bodyPr lIns="0" tIns="0" rIns="0" bIns="0" rtlCol="0" anchor="t">
            <a:spAutoFit/>
          </a:bodyPr>
          <a:lstStyle/>
          <a:p>
            <a:pPr algn="l">
              <a:lnSpc>
                <a:spcPts val="4209"/>
              </a:lnSpc>
            </a:pPr>
            <a:r>
              <a:rPr lang="en-US" sz="3006">
                <a:solidFill>
                  <a:srgbClr val="69412F"/>
                </a:solidFill>
                <a:latin typeface="Arapey"/>
                <a:ea typeface="Arapey"/>
                <a:cs typeface="Arapey"/>
                <a:sym typeface="Arapey"/>
              </a:rPr>
              <a:t>Digunakan dalam konteks sosial. Menunjukkan bahwa manusia adalah makhluk sosial yang saling membutuhkan dan hidup dalam masyarakat. Al?Qur’an mengingatkan manusia (al-nas) untuk saling mengenal (ta’aruf) dan tidak saling merendahkan satu sama lain </a:t>
            </a:r>
            <a:r>
              <a:rPr lang="en-US" sz="3006">
                <a:solidFill>
                  <a:srgbClr val="69412F"/>
                </a:solidFill>
                <a:latin typeface="Arapey Bold"/>
                <a:ea typeface="Arapey Bold"/>
                <a:cs typeface="Arapey Bold"/>
                <a:sym typeface="Arapey Bold"/>
              </a:rPr>
              <a:t>(QS. Al-Hujurat: 13).</a:t>
            </a:r>
          </a:p>
        </p:txBody>
      </p:sp>
      <p:sp>
        <p:nvSpPr>
          <p:cNvPr id="10" name="TextBox 10"/>
          <p:cNvSpPr txBox="1"/>
          <p:nvPr/>
        </p:nvSpPr>
        <p:spPr>
          <a:xfrm>
            <a:off x="2082490" y="2452699"/>
            <a:ext cx="1498910" cy="547578"/>
          </a:xfrm>
          <a:prstGeom prst="rect">
            <a:avLst/>
          </a:prstGeom>
        </p:spPr>
        <p:txBody>
          <a:bodyPr wrap="square" lIns="0" tIns="0" rIns="0" bIns="0" rtlCol="0" anchor="t">
            <a:spAutoFit/>
          </a:bodyPr>
          <a:lstStyle/>
          <a:p>
            <a:pPr algn="ctr">
              <a:lnSpc>
                <a:spcPts val="4464"/>
              </a:lnSpc>
              <a:spcBef>
                <a:spcPct val="0"/>
              </a:spcBef>
            </a:pPr>
            <a:r>
              <a:rPr lang="en-US" sz="3189" dirty="0">
                <a:solidFill>
                  <a:srgbClr val="69412F"/>
                </a:solidFill>
                <a:latin typeface="Arapey Bold"/>
                <a:ea typeface="Arapey Bold"/>
                <a:cs typeface="Arapey Bold"/>
                <a:sym typeface="Arapey Bold"/>
              </a:rPr>
              <a:t>C. Al-</a:t>
            </a:r>
            <a:r>
              <a:rPr lang="en-US" sz="3189" dirty="0" err="1">
                <a:solidFill>
                  <a:srgbClr val="69412F"/>
                </a:solidFill>
                <a:latin typeface="Arapey Bold"/>
                <a:ea typeface="Arapey Bold"/>
                <a:cs typeface="Arapey Bold"/>
                <a:sym typeface="Arapey Bold"/>
              </a:rPr>
              <a:t>Nas</a:t>
            </a:r>
            <a:endParaRPr lang="en-US" sz="3189" dirty="0">
              <a:solidFill>
                <a:srgbClr val="69412F"/>
              </a:solidFill>
              <a:latin typeface="Arapey Bold"/>
              <a:ea typeface="Arapey Bold"/>
              <a:cs typeface="Arapey Bold"/>
              <a:sym typeface="Arapey Bold"/>
            </a:endParaRPr>
          </a:p>
        </p:txBody>
      </p:sp>
      <p:sp>
        <p:nvSpPr>
          <p:cNvPr id="11" name="TextBox 11"/>
          <p:cNvSpPr txBox="1"/>
          <p:nvPr/>
        </p:nvSpPr>
        <p:spPr>
          <a:xfrm>
            <a:off x="2061654" y="5295900"/>
            <a:ext cx="2357946" cy="547578"/>
          </a:xfrm>
          <a:prstGeom prst="rect">
            <a:avLst/>
          </a:prstGeom>
        </p:spPr>
        <p:txBody>
          <a:bodyPr wrap="square" lIns="0" tIns="0" rIns="0" bIns="0" rtlCol="0" anchor="t">
            <a:spAutoFit/>
          </a:bodyPr>
          <a:lstStyle/>
          <a:p>
            <a:pPr algn="ctr">
              <a:lnSpc>
                <a:spcPts val="4464"/>
              </a:lnSpc>
              <a:spcBef>
                <a:spcPct val="0"/>
              </a:spcBef>
            </a:pPr>
            <a:r>
              <a:rPr lang="en-US" sz="3189" dirty="0">
                <a:solidFill>
                  <a:srgbClr val="69412F"/>
                </a:solidFill>
                <a:latin typeface="Arapey Bold"/>
                <a:ea typeface="Arapey Bold"/>
                <a:cs typeface="Arapey Bold"/>
                <a:sym typeface="Arapey Bold"/>
              </a:rPr>
              <a:t>D. Bani Adam</a:t>
            </a:r>
          </a:p>
        </p:txBody>
      </p:sp>
      <p:sp>
        <p:nvSpPr>
          <p:cNvPr id="12" name="TextBox 12"/>
          <p:cNvSpPr txBox="1"/>
          <p:nvPr/>
        </p:nvSpPr>
        <p:spPr>
          <a:xfrm>
            <a:off x="2081912" y="5776803"/>
            <a:ext cx="14124177" cy="2124173"/>
          </a:xfrm>
          <a:prstGeom prst="rect">
            <a:avLst/>
          </a:prstGeom>
        </p:spPr>
        <p:txBody>
          <a:bodyPr lIns="0" tIns="0" rIns="0" bIns="0" rtlCol="0" anchor="t">
            <a:spAutoFit/>
          </a:bodyPr>
          <a:lstStyle/>
          <a:p>
            <a:pPr algn="l">
              <a:lnSpc>
                <a:spcPts val="4209"/>
              </a:lnSpc>
            </a:pPr>
            <a:r>
              <a:rPr lang="en-US" sz="3006">
                <a:solidFill>
                  <a:srgbClr val="69412F"/>
                </a:solidFill>
                <a:latin typeface="Arapey"/>
                <a:ea typeface="Arapey"/>
                <a:cs typeface="Arapey"/>
                <a:sym typeface="Arapey"/>
              </a:rPr>
              <a:t>Mengandung dimensi historis dan genealogis. Menekankan bahwa seluruh manusia berasal dari satu nenek moyang, yaitu Nabi Adam a.s. Hal ini menjadi dasar penting bagi konsep persaudaraan universal dalam Islam. Kata ini juga sering digunakan dalam peringatan-peringatan Allah, misalnya larangan mengikuti langkah-langkah setan </a:t>
            </a:r>
            <a:r>
              <a:rPr lang="en-US" sz="3006">
                <a:solidFill>
                  <a:srgbClr val="69412F"/>
                </a:solidFill>
                <a:latin typeface="Arapey Bold"/>
                <a:ea typeface="Arapey Bold"/>
                <a:cs typeface="Arapey Bold"/>
                <a:sym typeface="Arapey Bold"/>
              </a:rPr>
              <a:t>(QS. Al-A’raf: 26-27)</a:t>
            </a:r>
            <a:r>
              <a:rPr lang="en-US" sz="3006">
                <a:solidFill>
                  <a:srgbClr val="69412F"/>
                </a:solidFill>
                <a:latin typeface="Arapey"/>
                <a:ea typeface="Arapey"/>
                <a:cs typeface="Arapey"/>
                <a:sym typeface="Arapey"/>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490802">
            <a:off x="-3476698" y="-2313104"/>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5221305" y="3466368"/>
            <a:ext cx="4385711" cy="445194"/>
          </a:xfrm>
          <a:prstGeom prst="rect">
            <a:avLst/>
          </a:prstGeom>
        </p:spPr>
        <p:txBody>
          <a:bodyPr lIns="0" tIns="0" rIns="0" bIns="0" rtlCol="0" anchor="t">
            <a:spAutoFit/>
          </a:bodyPr>
          <a:lstStyle/>
          <a:p>
            <a:pPr algn="l">
              <a:lnSpc>
                <a:spcPts val="3140"/>
              </a:lnSpc>
            </a:pPr>
            <a:r>
              <a:rPr lang="en-US" sz="3975">
                <a:solidFill>
                  <a:srgbClr val="69412F"/>
                </a:solidFill>
                <a:latin typeface="Arapey"/>
                <a:ea typeface="Arapey"/>
                <a:cs typeface="Arapey"/>
                <a:sym typeface="Arapey"/>
              </a:rPr>
              <a:t>1. HAKIKAT MANUSIA</a:t>
            </a:r>
          </a:p>
        </p:txBody>
      </p:sp>
      <p:sp>
        <p:nvSpPr>
          <p:cNvPr id="8" name="TextBox 8"/>
          <p:cNvSpPr txBox="1"/>
          <p:nvPr/>
        </p:nvSpPr>
        <p:spPr>
          <a:xfrm>
            <a:off x="9685128" y="3525868"/>
            <a:ext cx="3381566" cy="359600"/>
          </a:xfrm>
          <a:prstGeom prst="rect">
            <a:avLst/>
          </a:prstGeom>
        </p:spPr>
        <p:txBody>
          <a:bodyPr lIns="0" tIns="0" rIns="0" bIns="0" rtlCol="0" anchor="t">
            <a:spAutoFit/>
          </a:bodyPr>
          <a:lstStyle/>
          <a:p>
            <a:pPr algn="l">
              <a:lnSpc>
                <a:spcPts val="2421"/>
              </a:lnSpc>
            </a:pPr>
            <a:r>
              <a:rPr lang="en-US" sz="3065">
                <a:solidFill>
                  <a:srgbClr val="69412F"/>
                </a:solidFill>
                <a:latin typeface="Arapey"/>
                <a:ea typeface="Arapey"/>
                <a:cs typeface="Arapey"/>
                <a:sym typeface="Arapey"/>
              </a:rPr>
              <a:t>MENURUT ISLAM.</a:t>
            </a:r>
          </a:p>
        </p:txBody>
      </p:sp>
      <p:sp>
        <p:nvSpPr>
          <p:cNvPr id="9" name="TextBox 9"/>
          <p:cNvSpPr txBox="1"/>
          <p:nvPr/>
        </p:nvSpPr>
        <p:spPr>
          <a:xfrm>
            <a:off x="2081912" y="4048076"/>
            <a:ext cx="14124177" cy="2124173"/>
          </a:xfrm>
          <a:prstGeom prst="rect">
            <a:avLst/>
          </a:prstGeom>
        </p:spPr>
        <p:txBody>
          <a:bodyPr lIns="0" tIns="0" rIns="0" bIns="0" rtlCol="0" anchor="t">
            <a:spAutoFit/>
          </a:bodyPr>
          <a:lstStyle/>
          <a:p>
            <a:pPr algn="ctr">
              <a:lnSpc>
                <a:spcPts val="4209"/>
              </a:lnSpc>
            </a:pPr>
            <a:r>
              <a:rPr lang="en-US" sz="3006">
                <a:solidFill>
                  <a:srgbClr val="69412F"/>
                </a:solidFill>
                <a:latin typeface="Arapey"/>
                <a:ea typeface="Arapey"/>
                <a:cs typeface="Arapey"/>
                <a:sym typeface="Arapey"/>
              </a:rPr>
              <a:t>Dengan demikian, Islam memandang manusia sebagai makhluk yang kompleks namun harmonis, yang diciptakan tidak hanya untuk menikmati hidup, tetapi juga untuk menjalankan amanah sebagai khalifah di bumi, menjalankan ibadah kepada Tuhan, dan mengembangkan seluruh potensi kemanusiaannya secara seimbang.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4974289" y="2364232"/>
            <a:ext cx="8339421" cy="615767"/>
          </a:xfrm>
          <a:prstGeom prst="rect">
            <a:avLst/>
          </a:prstGeom>
        </p:spPr>
        <p:txBody>
          <a:bodyPr lIns="0" tIns="0" rIns="0" bIns="0" rtlCol="0" anchor="t">
            <a:spAutoFit/>
          </a:bodyPr>
          <a:lstStyle/>
          <a:p>
            <a:pPr algn="ctr">
              <a:lnSpc>
                <a:spcPts val="4238"/>
              </a:lnSpc>
            </a:pPr>
            <a:r>
              <a:rPr lang="en-US" sz="5365">
                <a:solidFill>
                  <a:srgbClr val="69412F"/>
                </a:solidFill>
                <a:latin typeface="Arapey Bold"/>
                <a:ea typeface="Arapey Bold"/>
                <a:cs typeface="Arapey Bold"/>
                <a:sym typeface="Arapey Bold"/>
              </a:rPr>
              <a:t>MANUSIA SEBAGAI KHALIFAH</a:t>
            </a:r>
          </a:p>
        </p:txBody>
      </p:sp>
      <p:sp>
        <p:nvSpPr>
          <p:cNvPr id="10" name="TextBox 10"/>
          <p:cNvSpPr txBox="1"/>
          <p:nvPr/>
        </p:nvSpPr>
        <p:spPr>
          <a:xfrm>
            <a:off x="1534711" y="3641928"/>
            <a:ext cx="15218579" cy="4790539"/>
          </a:xfrm>
          <a:prstGeom prst="rect">
            <a:avLst/>
          </a:prstGeom>
        </p:spPr>
        <p:txBody>
          <a:bodyPr lIns="0" tIns="0" rIns="0" bIns="0" rtlCol="0" anchor="t">
            <a:spAutoFit/>
          </a:bodyPr>
          <a:lstStyle/>
          <a:p>
            <a:pPr algn="ctr">
              <a:lnSpc>
                <a:spcPts val="4769"/>
              </a:lnSpc>
            </a:pPr>
            <a:r>
              <a:rPr lang="en-US" sz="3406">
                <a:solidFill>
                  <a:srgbClr val="69412F"/>
                </a:solidFill>
                <a:latin typeface="Arapey"/>
                <a:ea typeface="Arapey"/>
                <a:cs typeface="Arapey"/>
                <a:sym typeface="Arapey"/>
              </a:rPr>
              <a:t>Dalam ajaran Islam, manusia diciptakan tidak semata-mata untuk hidup di dunia ini tanpa arah dan tujuan. Islam menegaskan bahwa ada dua peran fundamental yang diemban oleh setiap manusia, yakni sebagai khalifah (wakil Tuhan) di muka bumi dan sebagai hamba Allah (‘abdullah). Kedua peran ini merupakan amanah suci yang menunjukkan keistimewaan manusia di antara ciptaan Allah lainnya. Hal ini juga menunjukkan bahwa kehidupan manusia tidak terlepas dari tanggung jawab, baik dalam hubungan vertikal (dengan Tuhan) maupun horizontal (dengan sesama makhluk dan alam)</a:t>
            </a:r>
          </a:p>
        </p:txBody>
      </p:sp>
      <p:sp>
        <p:nvSpPr>
          <p:cNvPr id="11" name="TextBox 11"/>
          <p:cNvSpPr txBox="1"/>
          <p:nvPr/>
        </p:nvSpPr>
        <p:spPr>
          <a:xfrm>
            <a:off x="8675446" y="1274567"/>
            <a:ext cx="937108" cy="1059158"/>
          </a:xfrm>
          <a:prstGeom prst="rect">
            <a:avLst/>
          </a:prstGeom>
        </p:spPr>
        <p:txBody>
          <a:bodyPr lIns="0" tIns="0" rIns="0" bIns="0" rtlCol="0" anchor="t">
            <a:spAutoFit/>
          </a:bodyPr>
          <a:lstStyle/>
          <a:p>
            <a:pPr algn="ctr">
              <a:lnSpc>
                <a:spcPts val="7398"/>
              </a:lnSpc>
            </a:pPr>
            <a:r>
              <a:rPr lang="en-US" sz="9364">
                <a:solidFill>
                  <a:srgbClr val="69412F"/>
                </a:solidFill>
                <a:latin typeface="Arapey Bold"/>
                <a:ea typeface="Arapey Bold"/>
                <a:cs typeface="Arapey Bold"/>
                <a:sym typeface="Arapey Bold"/>
              </a:rPr>
              <a:t>2.</a:t>
            </a:r>
          </a:p>
        </p:txBody>
      </p:sp>
      <p:sp>
        <p:nvSpPr>
          <p:cNvPr id="12" name="TextBox 12"/>
          <p:cNvSpPr txBox="1"/>
          <p:nvPr/>
        </p:nvSpPr>
        <p:spPr>
          <a:xfrm>
            <a:off x="6994386" y="3132399"/>
            <a:ext cx="4299227" cy="459299"/>
          </a:xfrm>
          <a:prstGeom prst="rect">
            <a:avLst/>
          </a:prstGeom>
        </p:spPr>
        <p:txBody>
          <a:bodyPr lIns="0" tIns="0" rIns="0" bIns="0" rtlCol="0" anchor="t">
            <a:spAutoFit/>
          </a:bodyPr>
          <a:lstStyle/>
          <a:p>
            <a:pPr algn="ctr">
              <a:lnSpc>
                <a:spcPts val="3211"/>
              </a:lnSpc>
            </a:pPr>
            <a:r>
              <a:rPr lang="en-US" sz="4065">
                <a:solidFill>
                  <a:srgbClr val="69412F"/>
                </a:solidFill>
                <a:latin typeface="Arapey Bold"/>
                <a:ea typeface="Arapey Bold"/>
                <a:cs typeface="Arapey Bold"/>
                <a:sym typeface="Arapey Bold"/>
              </a:rPr>
              <a:t>DAN HAMBA ALLAH.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846729" y="2127263"/>
            <a:ext cx="14677891" cy="1617731"/>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Sebagai khalifah, manusia diberi kepercayaan untuk mengelola dan memakmurkan bumi. Tugas kekhalifahan mencakup berbagai aspek kehidupan: sosial, politik, ekonomi, dan ekologi.</a:t>
            </a:r>
          </a:p>
          <a:p>
            <a:pPr algn="l">
              <a:lnSpc>
                <a:spcPts val="4278"/>
              </a:lnSpc>
            </a:pPr>
            <a:r>
              <a:rPr lang="en-US" sz="3055">
                <a:solidFill>
                  <a:srgbClr val="69412F"/>
                </a:solidFill>
                <a:latin typeface="Arapey Bold"/>
                <a:ea typeface="Arapey Bold"/>
                <a:cs typeface="Arapey Bold"/>
                <a:sym typeface="Arapey Bold"/>
              </a:rPr>
              <a:t>QS. Al-Baqarah ayat 30</a:t>
            </a:r>
            <a:r>
              <a:rPr lang="en-US" sz="3055">
                <a:solidFill>
                  <a:srgbClr val="69412F"/>
                </a:solidFill>
                <a:latin typeface="Arapey"/>
                <a:ea typeface="Arapey"/>
                <a:cs typeface="Arapey"/>
                <a:sym typeface="Arapey"/>
              </a:rPr>
              <a:t> menegaskan hal ini</a:t>
            </a:r>
          </a:p>
        </p:txBody>
      </p:sp>
      <p:sp>
        <p:nvSpPr>
          <p:cNvPr id="9" name="TextBox 9"/>
          <p:cNvSpPr txBox="1"/>
          <p:nvPr/>
        </p:nvSpPr>
        <p:spPr>
          <a:xfrm>
            <a:off x="1770529" y="1689580"/>
            <a:ext cx="7393431" cy="504358"/>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2. MANUSIA SEBAGAI KHALIFAH</a:t>
            </a:r>
          </a:p>
        </p:txBody>
      </p:sp>
      <p:sp>
        <p:nvSpPr>
          <p:cNvPr id="10" name="TextBox 10"/>
          <p:cNvSpPr txBox="1"/>
          <p:nvPr/>
        </p:nvSpPr>
        <p:spPr>
          <a:xfrm>
            <a:off x="8584790" y="1785945"/>
            <a:ext cx="4312267" cy="350843"/>
          </a:xfrm>
          <a:prstGeom prst="rect">
            <a:avLst/>
          </a:prstGeom>
        </p:spPr>
        <p:txBody>
          <a:bodyPr lIns="0" tIns="0" rIns="0" bIns="0" rtlCol="0" anchor="t">
            <a:spAutoFit/>
          </a:bodyPr>
          <a:lstStyle/>
          <a:p>
            <a:pPr algn="ctr">
              <a:lnSpc>
                <a:spcPts val="2433"/>
              </a:lnSpc>
            </a:pPr>
            <a:r>
              <a:rPr lang="en-US" sz="3080">
                <a:solidFill>
                  <a:srgbClr val="69412F"/>
                </a:solidFill>
                <a:latin typeface="Arapey"/>
                <a:ea typeface="Arapey"/>
                <a:cs typeface="Arapey"/>
                <a:sym typeface="Arapey"/>
              </a:rPr>
              <a:t>DAN HAMBA ALLAH.</a:t>
            </a:r>
          </a:p>
        </p:txBody>
      </p:sp>
      <p:sp>
        <p:nvSpPr>
          <p:cNvPr id="11" name="TextBox 11"/>
          <p:cNvSpPr txBox="1"/>
          <p:nvPr/>
        </p:nvSpPr>
        <p:spPr>
          <a:xfrm>
            <a:off x="1846729" y="4027323"/>
            <a:ext cx="14992242" cy="1162470"/>
          </a:xfrm>
          <a:prstGeom prst="rect">
            <a:avLst/>
          </a:prstGeom>
        </p:spPr>
        <p:txBody>
          <a:bodyPr lIns="0" tIns="0" rIns="0" bIns="0" rtlCol="0" anchor="t">
            <a:spAutoFit/>
          </a:bodyPr>
          <a:lstStyle/>
          <a:p>
            <a:pPr algn="ctr">
              <a:lnSpc>
                <a:spcPts val="4698"/>
              </a:lnSpc>
            </a:pPr>
            <a:r>
              <a:rPr lang="en-US" sz="3355">
                <a:solidFill>
                  <a:srgbClr val="69412F"/>
                </a:solidFill>
                <a:latin typeface="Arapey Bold"/>
                <a:ea typeface="Arapey Bold"/>
                <a:cs typeface="Arapey Bold"/>
                <a:sym typeface="Arapey Bold"/>
              </a:rPr>
              <a:t>“Dan (ingatlah) ketika Tuhanmu berfirman kepada para malaikat: ‘Sesungguhnya Aku hendak menjadikan seorang khalifah di muka bumi…’.” </a:t>
            </a:r>
          </a:p>
        </p:txBody>
      </p:sp>
      <p:sp>
        <p:nvSpPr>
          <p:cNvPr id="12" name="TextBox 12"/>
          <p:cNvSpPr txBox="1"/>
          <p:nvPr/>
        </p:nvSpPr>
        <p:spPr>
          <a:xfrm>
            <a:off x="1532378" y="5381625"/>
            <a:ext cx="14992242" cy="2703515"/>
          </a:xfrm>
          <a:prstGeom prst="rect">
            <a:avLst/>
          </a:prstGeom>
        </p:spPr>
        <p:txBody>
          <a:bodyPr lIns="0" tIns="0" rIns="0" bIns="0" rtlCol="0" anchor="t">
            <a:spAutoFit/>
          </a:bodyPr>
          <a:lstStyle/>
          <a:p>
            <a:pPr algn="r">
              <a:lnSpc>
                <a:spcPts val="4278"/>
              </a:lnSpc>
            </a:pPr>
            <a:r>
              <a:rPr lang="en-US" sz="3055">
                <a:solidFill>
                  <a:srgbClr val="69412F"/>
                </a:solidFill>
                <a:latin typeface="Arapey"/>
                <a:ea typeface="Arapey"/>
                <a:cs typeface="Arapey"/>
                <a:sym typeface="Arapey"/>
              </a:rPr>
              <a:t>Ayat ini menjadi dasar teologis tentang mandat kepemimpinan dan tanggung jawab manusia atas bumi. Menjadi khalifah berarti tidak hanya berkuasa, tetapi juga menjaga, merawat, dan bertanggung jawab atas keberlangsungan ciptaan Allah. Peran ini menuntut manusia untuk menggunakan akal dan hati nurani dalam menegakkan keadilan, kebaikan, dan kemaslahatan umum.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846729" y="2127263"/>
            <a:ext cx="14177894" cy="1617731"/>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Sebagaimana dijelaskan dalam artikel Solehan Arif, manusia sebagai khalifah diberi potensi dan petunjuk ilahi agar dapat menjalankan tugasnya secara seimbang antara dunia dan akhirat.</a:t>
            </a:r>
          </a:p>
        </p:txBody>
      </p:sp>
      <p:sp>
        <p:nvSpPr>
          <p:cNvPr id="8" name="TextBox 8"/>
          <p:cNvSpPr txBox="1"/>
          <p:nvPr/>
        </p:nvSpPr>
        <p:spPr>
          <a:xfrm>
            <a:off x="1770529" y="1689580"/>
            <a:ext cx="7393431" cy="504358"/>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2. MANUSIA SEBAGAI KHALIFAH</a:t>
            </a:r>
          </a:p>
        </p:txBody>
      </p:sp>
      <p:sp>
        <p:nvSpPr>
          <p:cNvPr id="9" name="TextBox 9"/>
          <p:cNvSpPr txBox="1"/>
          <p:nvPr/>
        </p:nvSpPr>
        <p:spPr>
          <a:xfrm>
            <a:off x="8584790" y="1785945"/>
            <a:ext cx="4312267" cy="350843"/>
          </a:xfrm>
          <a:prstGeom prst="rect">
            <a:avLst/>
          </a:prstGeom>
        </p:spPr>
        <p:txBody>
          <a:bodyPr lIns="0" tIns="0" rIns="0" bIns="0" rtlCol="0" anchor="t">
            <a:spAutoFit/>
          </a:bodyPr>
          <a:lstStyle/>
          <a:p>
            <a:pPr algn="ctr">
              <a:lnSpc>
                <a:spcPts val="2433"/>
              </a:lnSpc>
            </a:pPr>
            <a:r>
              <a:rPr lang="en-US" sz="3080">
                <a:solidFill>
                  <a:srgbClr val="69412F"/>
                </a:solidFill>
                <a:latin typeface="Arapey"/>
                <a:ea typeface="Arapey"/>
                <a:cs typeface="Arapey"/>
                <a:sym typeface="Arapey"/>
              </a:rPr>
              <a:t>DAN HAMBA ALLAH.</a:t>
            </a:r>
          </a:p>
        </p:txBody>
      </p:sp>
      <p:sp>
        <p:nvSpPr>
          <p:cNvPr id="10" name="TextBox 10"/>
          <p:cNvSpPr txBox="1"/>
          <p:nvPr/>
        </p:nvSpPr>
        <p:spPr>
          <a:xfrm>
            <a:off x="1401455" y="4926580"/>
            <a:ext cx="14992242" cy="1162470"/>
          </a:xfrm>
          <a:prstGeom prst="rect">
            <a:avLst/>
          </a:prstGeom>
        </p:spPr>
        <p:txBody>
          <a:bodyPr lIns="0" tIns="0" rIns="0" bIns="0" rtlCol="0" anchor="t">
            <a:spAutoFit/>
          </a:bodyPr>
          <a:lstStyle/>
          <a:p>
            <a:pPr algn="ctr">
              <a:lnSpc>
                <a:spcPts val="4698"/>
              </a:lnSpc>
            </a:pPr>
            <a:r>
              <a:rPr lang="en-US" sz="3355">
                <a:solidFill>
                  <a:srgbClr val="69412F"/>
                </a:solidFill>
                <a:latin typeface="Arapey Bold"/>
                <a:ea typeface="Arapey Bold"/>
                <a:cs typeface="Arapey Bold"/>
                <a:sym typeface="Arapey Bold"/>
              </a:rPr>
              <a:t>“Dan tidaklah Aku menciptakan jin dan manusia melainkan agar mereka menyembah?Ku.”</a:t>
            </a:r>
          </a:p>
        </p:txBody>
      </p:sp>
      <p:sp>
        <p:nvSpPr>
          <p:cNvPr id="11" name="TextBox 11"/>
          <p:cNvSpPr txBox="1"/>
          <p:nvPr/>
        </p:nvSpPr>
        <p:spPr>
          <a:xfrm>
            <a:off x="1846729" y="3735469"/>
            <a:ext cx="14677891" cy="1074839"/>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Sementara itu, sebagai hamba Allah, manusia diciptakan dengan tujuan utama untuk beribadah kepada-Nya. </a:t>
            </a:r>
            <a:r>
              <a:rPr lang="en-US" sz="3055">
                <a:solidFill>
                  <a:srgbClr val="69412F"/>
                </a:solidFill>
                <a:latin typeface="Arapey Bold"/>
                <a:ea typeface="Arapey Bold"/>
                <a:cs typeface="Arapey Bold"/>
                <a:sym typeface="Arapey Bold"/>
              </a:rPr>
              <a:t>QS. Az-Zariyat ayat 56</a:t>
            </a:r>
            <a:r>
              <a:rPr lang="en-US" sz="3055">
                <a:solidFill>
                  <a:srgbClr val="69412F"/>
                </a:solidFill>
                <a:latin typeface="Arapey"/>
                <a:ea typeface="Arapey"/>
                <a:cs typeface="Arapey"/>
                <a:sym typeface="Arapey"/>
              </a:rPr>
              <a:t> menjelaskan:</a:t>
            </a:r>
          </a:p>
        </p:txBody>
      </p:sp>
      <p:sp>
        <p:nvSpPr>
          <p:cNvPr id="12" name="TextBox 12"/>
          <p:cNvSpPr txBox="1"/>
          <p:nvPr/>
        </p:nvSpPr>
        <p:spPr>
          <a:xfrm>
            <a:off x="1770529" y="6205321"/>
            <a:ext cx="14254094" cy="2703515"/>
          </a:xfrm>
          <a:prstGeom prst="rect">
            <a:avLst/>
          </a:prstGeom>
        </p:spPr>
        <p:txBody>
          <a:bodyPr lIns="0" tIns="0" rIns="0" bIns="0" rtlCol="0" anchor="t">
            <a:spAutoFit/>
          </a:bodyPr>
          <a:lstStyle/>
          <a:p>
            <a:pPr algn="r">
              <a:lnSpc>
                <a:spcPts val="4278"/>
              </a:lnSpc>
            </a:pPr>
            <a:r>
              <a:rPr lang="en-US" sz="3055">
                <a:solidFill>
                  <a:srgbClr val="69412F"/>
                </a:solidFill>
                <a:latin typeface="Arapey"/>
                <a:ea typeface="Arapey"/>
                <a:cs typeface="Arapey"/>
                <a:sym typeface="Arapey"/>
              </a:rPr>
              <a:t>Ibadah di sini tidak hanya berarti ritual keagamaan seperti salat, puasa, dan zakat, tetapi juga mencakup seluruh aktivitas kehidupan yang dilakukan dengan niat untuk mendapatkan ridha Allah dan sesuai dengan ajaran-Nya. Menjadi hamba Allah berarti tunduk sepenuhnya kepada kehendak dan hukum-Nya, serta berusaha menjalani hidup dengan nilai-nilai tauhid, ikhlas, dan ketaatan.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2093153" y="2084867"/>
            <a:ext cx="14177894" cy="2160623"/>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Fungsi kehambaan ini merupakan esensi dari spiritualitas Islam yang mengarahkan manusia untuk selalu menyandarkan dirinya kepada Tuhan dalam suka maupun duka. Menurut Achmad Asrori, manusia tidak bisa hidup dengan tertib dan sejahtera tanpa keterikatan kepada nilai-nilai agama sebagai bentuk penghambaan kepada Allah.</a:t>
            </a:r>
          </a:p>
        </p:txBody>
      </p:sp>
      <p:sp>
        <p:nvSpPr>
          <p:cNvPr id="8" name="TextBox 8"/>
          <p:cNvSpPr txBox="1"/>
          <p:nvPr/>
        </p:nvSpPr>
        <p:spPr>
          <a:xfrm>
            <a:off x="2016953" y="1647184"/>
            <a:ext cx="7393431" cy="504358"/>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2. MANUSIA SEBAGAI KHALIFAH</a:t>
            </a:r>
          </a:p>
        </p:txBody>
      </p:sp>
      <p:sp>
        <p:nvSpPr>
          <p:cNvPr id="9" name="TextBox 9"/>
          <p:cNvSpPr txBox="1"/>
          <p:nvPr/>
        </p:nvSpPr>
        <p:spPr>
          <a:xfrm>
            <a:off x="8831213" y="1743549"/>
            <a:ext cx="4312267" cy="350843"/>
          </a:xfrm>
          <a:prstGeom prst="rect">
            <a:avLst/>
          </a:prstGeom>
        </p:spPr>
        <p:txBody>
          <a:bodyPr lIns="0" tIns="0" rIns="0" bIns="0" rtlCol="0" anchor="t">
            <a:spAutoFit/>
          </a:bodyPr>
          <a:lstStyle/>
          <a:p>
            <a:pPr algn="ctr">
              <a:lnSpc>
                <a:spcPts val="2433"/>
              </a:lnSpc>
            </a:pPr>
            <a:r>
              <a:rPr lang="en-US" sz="3080">
                <a:solidFill>
                  <a:srgbClr val="69412F"/>
                </a:solidFill>
                <a:latin typeface="Arapey"/>
                <a:ea typeface="Arapey"/>
                <a:cs typeface="Arapey"/>
                <a:sym typeface="Arapey"/>
              </a:rPr>
              <a:t>DAN HAMBA ALLAH.</a:t>
            </a:r>
          </a:p>
        </p:txBody>
      </p:sp>
      <p:sp>
        <p:nvSpPr>
          <p:cNvPr id="10" name="TextBox 10"/>
          <p:cNvSpPr txBox="1"/>
          <p:nvPr/>
        </p:nvSpPr>
        <p:spPr>
          <a:xfrm>
            <a:off x="2016953" y="4469550"/>
            <a:ext cx="14254094" cy="4332191"/>
          </a:xfrm>
          <a:prstGeom prst="rect">
            <a:avLst/>
          </a:prstGeom>
        </p:spPr>
        <p:txBody>
          <a:bodyPr lIns="0" tIns="0" rIns="0" bIns="0" rtlCol="0" anchor="t">
            <a:spAutoFit/>
          </a:bodyPr>
          <a:lstStyle/>
          <a:p>
            <a:pPr algn="r">
              <a:lnSpc>
                <a:spcPts val="4278"/>
              </a:lnSpc>
            </a:pPr>
            <a:r>
              <a:rPr lang="en-US" sz="3055">
                <a:solidFill>
                  <a:srgbClr val="69412F"/>
                </a:solidFill>
                <a:latin typeface="Arapey"/>
                <a:ea typeface="Arapey"/>
                <a:cs typeface="Arapey"/>
                <a:sym typeface="Arapey"/>
              </a:rPr>
              <a:t>Kedua peran ini tidak dapat dipisahkan. Manusia tidak bisa hanya menjalankan kekhalifahan tanpa kesadaran sebagai hamba Allah, karena kepemimpinan tanpa nilai spiritual berisiko melahirkan kesewenang-wenangan dan kerusakan. Sebaliknya, penghambaan yang tidak disertai tanggung jawab sosial dan ekologis dapat melahirkan sikap pasif dan fatalistik. Kesempurnaan peran manusia terletak pada keselarasan antara fungsi sosialnya sebagai khalifah dan fungsi spiritualnya sebagai hamba. Ini menjadi inti dari ajaran Islam dalam membentuk manusia yang berkepribadian utuh, berorientasi kepada kebaikan dunia dan akhirat (hasanah fid dunya wa hasanah fil akhirah).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974289" y="2364232"/>
            <a:ext cx="8339421" cy="615767"/>
          </a:xfrm>
          <a:prstGeom prst="rect">
            <a:avLst/>
          </a:prstGeom>
        </p:spPr>
        <p:txBody>
          <a:bodyPr lIns="0" tIns="0" rIns="0" bIns="0" rtlCol="0" anchor="t">
            <a:spAutoFit/>
          </a:bodyPr>
          <a:lstStyle/>
          <a:p>
            <a:pPr algn="ctr">
              <a:lnSpc>
                <a:spcPts val="4238"/>
              </a:lnSpc>
            </a:pPr>
            <a:r>
              <a:rPr lang="en-US" sz="5365">
                <a:solidFill>
                  <a:srgbClr val="69412F"/>
                </a:solidFill>
                <a:latin typeface="Arapey Bold"/>
                <a:ea typeface="Arapey Bold"/>
                <a:cs typeface="Arapey Bold"/>
                <a:sym typeface="Arapey Bold"/>
              </a:rPr>
              <a:t>PENGERTIAN DAN UNSUR</a:t>
            </a:r>
          </a:p>
        </p:txBody>
      </p:sp>
      <p:sp>
        <p:nvSpPr>
          <p:cNvPr id="9" name="TextBox 9"/>
          <p:cNvSpPr txBox="1"/>
          <p:nvPr/>
        </p:nvSpPr>
        <p:spPr>
          <a:xfrm>
            <a:off x="1534711" y="3641928"/>
            <a:ext cx="15218579" cy="4790539"/>
          </a:xfrm>
          <a:prstGeom prst="rect">
            <a:avLst/>
          </a:prstGeom>
        </p:spPr>
        <p:txBody>
          <a:bodyPr lIns="0" tIns="0" rIns="0" bIns="0" rtlCol="0" anchor="t">
            <a:spAutoFit/>
          </a:bodyPr>
          <a:lstStyle/>
          <a:p>
            <a:pPr algn="ctr">
              <a:lnSpc>
                <a:spcPts val="4769"/>
              </a:lnSpc>
            </a:pPr>
            <a:r>
              <a:rPr lang="en-US" sz="3406">
                <a:solidFill>
                  <a:srgbClr val="69412F"/>
                </a:solidFill>
                <a:latin typeface="Arapey"/>
                <a:ea typeface="Arapey"/>
                <a:cs typeface="Arapey"/>
                <a:sym typeface="Arapey"/>
              </a:rPr>
              <a:t>Agama merupakan elemen fundamental dalam kehidupan manusia yang tidak hanya mengatur hubungan vertikal antara manusia dengan Tuhan, tetapi juga mengarahkan hubungan horizontal antara sesama manusia dan alam sekitarnya. Secara etimologis, kata “agama” berasal dari bahasa Sanskerta, yaitu “a-gama” yang berarti “tidak kacau” atau “teratur”. Makna ini menggambarkan fungsi agama sebagai penuntun kehidupan agar manusia tidak hidup dalam kekacauan atau kehampaan nilai. Dalam konteks Islam, istilah agama diterjemahkan dalam bahasa Arab sebagai “dīn”, yang bermakna sistem hidup yang mencakup aturan, ketaatan, dan pertanggungjawaban kepada Tuhan.</a:t>
            </a:r>
          </a:p>
        </p:txBody>
      </p:sp>
      <p:sp>
        <p:nvSpPr>
          <p:cNvPr id="10" name="TextBox 10"/>
          <p:cNvSpPr txBox="1"/>
          <p:nvPr/>
        </p:nvSpPr>
        <p:spPr>
          <a:xfrm>
            <a:off x="8675446" y="1274567"/>
            <a:ext cx="937108" cy="1059158"/>
          </a:xfrm>
          <a:prstGeom prst="rect">
            <a:avLst/>
          </a:prstGeom>
        </p:spPr>
        <p:txBody>
          <a:bodyPr lIns="0" tIns="0" rIns="0" bIns="0" rtlCol="0" anchor="t">
            <a:spAutoFit/>
          </a:bodyPr>
          <a:lstStyle/>
          <a:p>
            <a:pPr algn="ctr">
              <a:lnSpc>
                <a:spcPts val="7398"/>
              </a:lnSpc>
            </a:pPr>
            <a:r>
              <a:rPr lang="en-US" sz="9364">
                <a:solidFill>
                  <a:srgbClr val="69412F"/>
                </a:solidFill>
                <a:latin typeface="Arapey Bold"/>
                <a:ea typeface="Arapey Bold"/>
                <a:cs typeface="Arapey Bold"/>
                <a:sym typeface="Arapey Bold"/>
              </a:rPr>
              <a:t>3.</a:t>
            </a:r>
          </a:p>
        </p:txBody>
      </p:sp>
      <p:sp>
        <p:nvSpPr>
          <p:cNvPr id="11" name="TextBox 11"/>
          <p:cNvSpPr txBox="1"/>
          <p:nvPr/>
        </p:nvSpPr>
        <p:spPr>
          <a:xfrm>
            <a:off x="6994386" y="3132399"/>
            <a:ext cx="4299227" cy="459299"/>
          </a:xfrm>
          <a:prstGeom prst="rect">
            <a:avLst/>
          </a:prstGeom>
        </p:spPr>
        <p:txBody>
          <a:bodyPr lIns="0" tIns="0" rIns="0" bIns="0" rtlCol="0" anchor="t">
            <a:spAutoFit/>
          </a:bodyPr>
          <a:lstStyle/>
          <a:p>
            <a:pPr algn="ctr">
              <a:lnSpc>
                <a:spcPts val="3211"/>
              </a:lnSpc>
            </a:pPr>
            <a:r>
              <a:rPr lang="en-US" sz="4065">
                <a:solidFill>
                  <a:srgbClr val="69412F"/>
                </a:solidFill>
                <a:latin typeface="Arapey Bold"/>
                <a:ea typeface="Arapey Bold"/>
                <a:cs typeface="Arapey Bold"/>
                <a:sym typeface="Arapey Bold"/>
              </a:rPr>
              <a:t> POKOK AGAMA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1560693" y="6007026"/>
            <a:ext cx="5079428" cy="2853993"/>
          </a:xfrm>
          <a:custGeom>
            <a:avLst/>
            <a:gdLst/>
            <a:ahLst/>
            <a:cxnLst/>
            <a:rect l="l" t="t" r="r" b="b"/>
            <a:pathLst>
              <a:path w="5079428" h="2853993">
                <a:moveTo>
                  <a:pt x="0" y="0"/>
                </a:moveTo>
                <a:lnTo>
                  <a:pt x="5079428" y="0"/>
                </a:lnTo>
                <a:lnTo>
                  <a:pt x="5079428" y="2853993"/>
                </a:lnTo>
                <a:lnTo>
                  <a:pt x="0" y="2853993"/>
                </a:lnTo>
                <a:lnTo>
                  <a:pt x="0" y="0"/>
                </a:lnTo>
                <a:close/>
              </a:path>
            </a:pathLst>
          </a:custGeom>
          <a:blipFill>
            <a:blip r:embed="rId14"/>
            <a:stretch>
              <a:fillRect/>
            </a:stretch>
          </a:blipFill>
        </p:spPr>
      </p:sp>
      <p:sp>
        <p:nvSpPr>
          <p:cNvPr id="9" name="TextBox 9"/>
          <p:cNvSpPr txBox="1"/>
          <p:nvPr/>
        </p:nvSpPr>
        <p:spPr>
          <a:xfrm>
            <a:off x="1846729" y="2127263"/>
            <a:ext cx="14677891" cy="531948"/>
          </a:xfrm>
          <a:prstGeom prst="rect">
            <a:avLst/>
          </a:prstGeom>
        </p:spPr>
        <p:txBody>
          <a:bodyPr lIns="0" tIns="0" rIns="0" bIns="0" rtlCol="0" anchor="t">
            <a:spAutoFit/>
          </a:bodyPr>
          <a:lstStyle/>
          <a:p>
            <a:pPr algn="l">
              <a:lnSpc>
                <a:spcPts val="4278"/>
              </a:lnSpc>
            </a:pPr>
            <a:r>
              <a:rPr lang="en-US" sz="3055">
                <a:solidFill>
                  <a:srgbClr val="69412F"/>
                </a:solidFill>
                <a:latin typeface="Arapey Bold"/>
                <a:ea typeface="Arapey Bold"/>
                <a:cs typeface="Arapey Bold"/>
                <a:sym typeface="Arapey Bold"/>
              </a:rPr>
              <a:t>QS. Ali Imran ayat 19 </a:t>
            </a:r>
            <a:r>
              <a:rPr lang="en-US" sz="3055">
                <a:solidFill>
                  <a:srgbClr val="69412F"/>
                </a:solidFill>
                <a:latin typeface="Arapey"/>
                <a:ea typeface="Arapey"/>
                <a:cs typeface="Arapey"/>
                <a:sym typeface="Arapey"/>
              </a:rPr>
              <a:t>menegaskan:</a:t>
            </a:r>
          </a:p>
        </p:txBody>
      </p:sp>
      <p:sp>
        <p:nvSpPr>
          <p:cNvPr id="10" name="TextBox 10"/>
          <p:cNvSpPr txBox="1"/>
          <p:nvPr/>
        </p:nvSpPr>
        <p:spPr>
          <a:xfrm>
            <a:off x="1846729" y="2829146"/>
            <a:ext cx="14992242" cy="571953"/>
          </a:xfrm>
          <a:prstGeom prst="rect">
            <a:avLst/>
          </a:prstGeom>
        </p:spPr>
        <p:txBody>
          <a:bodyPr lIns="0" tIns="0" rIns="0" bIns="0" rtlCol="0" anchor="t">
            <a:spAutoFit/>
          </a:bodyPr>
          <a:lstStyle/>
          <a:p>
            <a:pPr algn="ctr">
              <a:lnSpc>
                <a:spcPts val="4698"/>
              </a:lnSpc>
            </a:pPr>
            <a:r>
              <a:rPr lang="en-US" sz="3355">
                <a:solidFill>
                  <a:srgbClr val="69412F"/>
                </a:solidFill>
                <a:latin typeface="Arapey Bold"/>
                <a:ea typeface="Arapey Bold"/>
                <a:cs typeface="Arapey Bold"/>
                <a:sym typeface="Arapey Bold"/>
              </a:rPr>
              <a:t>“Sesungguhnya agama (yang diridhai) di sisi Allah hanyalah Islam.”</a:t>
            </a:r>
          </a:p>
        </p:txBody>
      </p:sp>
      <p:sp>
        <p:nvSpPr>
          <p:cNvPr id="11" name="TextBox 11"/>
          <p:cNvSpPr txBox="1"/>
          <p:nvPr/>
        </p:nvSpPr>
        <p:spPr>
          <a:xfrm>
            <a:off x="1647879" y="3572549"/>
            <a:ext cx="14992242" cy="2160623"/>
          </a:xfrm>
          <a:prstGeom prst="rect">
            <a:avLst/>
          </a:prstGeom>
        </p:spPr>
        <p:txBody>
          <a:bodyPr lIns="0" tIns="0" rIns="0" bIns="0" rtlCol="0" anchor="t">
            <a:spAutoFit/>
          </a:bodyPr>
          <a:lstStyle/>
          <a:p>
            <a:pPr algn="r">
              <a:lnSpc>
                <a:spcPts val="4278"/>
              </a:lnSpc>
            </a:pPr>
            <a:r>
              <a:rPr lang="en-US" sz="3055">
                <a:solidFill>
                  <a:srgbClr val="69412F"/>
                </a:solidFill>
                <a:latin typeface="Arapey"/>
                <a:ea typeface="Arapey"/>
                <a:cs typeface="Arapey"/>
                <a:sym typeface="Arapey"/>
              </a:rPr>
              <a:t>Ayat ini menegaskan bahwa Islam bukan hanya sekadar keyakinan, melainkan sistem hidup yang mencakup seluruh dimensi eksistensi manusia. Agama hadir sebagai sistem nilai ilahiyah yang memberi panduan kepada manusia tentang tujuan hidup, moralitas, serta bagaimana menjalani kehidupan secara bermakna.</a:t>
            </a:r>
          </a:p>
        </p:txBody>
      </p:sp>
      <p:sp>
        <p:nvSpPr>
          <p:cNvPr id="12" name="TextBox 12"/>
          <p:cNvSpPr txBox="1"/>
          <p:nvPr/>
        </p:nvSpPr>
        <p:spPr>
          <a:xfrm>
            <a:off x="1846729" y="1748743"/>
            <a:ext cx="5713607" cy="445194"/>
          </a:xfrm>
          <a:prstGeom prst="rect">
            <a:avLst/>
          </a:prstGeom>
        </p:spPr>
        <p:txBody>
          <a:bodyPr lIns="0" tIns="0" rIns="0" bIns="0" rtlCol="0" anchor="t">
            <a:spAutoFit/>
          </a:bodyPr>
          <a:lstStyle/>
          <a:p>
            <a:pPr algn="l">
              <a:lnSpc>
                <a:spcPts val="3140"/>
              </a:lnSpc>
            </a:pPr>
            <a:r>
              <a:rPr lang="en-US" sz="3975">
                <a:solidFill>
                  <a:srgbClr val="69412F"/>
                </a:solidFill>
                <a:latin typeface="Arapey"/>
                <a:ea typeface="Arapey"/>
                <a:cs typeface="Arapey"/>
                <a:sym typeface="Arapey"/>
              </a:rPr>
              <a:t>3. PENGERTIAN DAN UNSUR</a:t>
            </a:r>
          </a:p>
        </p:txBody>
      </p:sp>
      <p:sp>
        <p:nvSpPr>
          <p:cNvPr id="13" name="TextBox 13"/>
          <p:cNvSpPr txBox="1"/>
          <p:nvPr/>
        </p:nvSpPr>
        <p:spPr>
          <a:xfrm>
            <a:off x="7684162" y="1798719"/>
            <a:ext cx="2466966" cy="359600"/>
          </a:xfrm>
          <a:prstGeom prst="rect">
            <a:avLst/>
          </a:prstGeom>
        </p:spPr>
        <p:txBody>
          <a:bodyPr lIns="0" tIns="0" rIns="0" bIns="0" rtlCol="0" anchor="t">
            <a:spAutoFit/>
          </a:bodyPr>
          <a:lstStyle/>
          <a:p>
            <a:pPr algn="l">
              <a:lnSpc>
                <a:spcPts val="2421"/>
              </a:lnSpc>
            </a:pPr>
            <a:r>
              <a:rPr lang="en-US" sz="3065">
                <a:solidFill>
                  <a:srgbClr val="69412F"/>
                </a:solidFill>
                <a:latin typeface="Arapey"/>
                <a:ea typeface="Arapey"/>
                <a:cs typeface="Arapey"/>
                <a:sym typeface="Arapey"/>
              </a:rPr>
              <a:t>POKOK AGAMA</a:t>
            </a:r>
          </a:p>
        </p:txBody>
      </p:sp>
      <p:sp>
        <p:nvSpPr>
          <p:cNvPr id="14" name="TextBox 14"/>
          <p:cNvSpPr txBox="1"/>
          <p:nvPr/>
        </p:nvSpPr>
        <p:spPr>
          <a:xfrm>
            <a:off x="1846729" y="6591819"/>
            <a:ext cx="8696475" cy="1617731"/>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Harun Nasution, salah satu tokoh pemikir Islam Indonesia, merumuskan bahwa agama setidaknya memiliki lima unsur pokok: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846729" y="1748743"/>
            <a:ext cx="5713607" cy="445194"/>
          </a:xfrm>
          <a:prstGeom prst="rect">
            <a:avLst/>
          </a:prstGeom>
        </p:spPr>
        <p:txBody>
          <a:bodyPr lIns="0" tIns="0" rIns="0" bIns="0" rtlCol="0" anchor="t">
            <a:spAutoFit/>
          </a:bodyPr>
          <a:lstStyle/>
          <a:p>
            <a:pPr algn="l">
              <a:lnSpc>
                <a:spcPts val="3140"/>
              </a:lnSpc>
            </a:pPr>
            <a:r>
              <a:rPr lang="en-US" sz="3975">
                <a:solidFill>
                  <a:srgbClr val="69412F"/>
                </a:solidFill>
                <a:latin typeface="Arapey"/>
                <a:ea typeface="Arapey"/>
                <a:cs typeface="Arapey"/>
                <a:sym typeface="Arapey"/>
              </a:rPr>
              <a:t>3. PENGERTIAN DAN UNSUR</a:t>
            </a:r>
          </a:p>
        </p:txBody>
      </p:sp>
      <p:sp>
        <p:nvSpPr>
          <p:cNvPr id="9" name="TextBox 9"/>
          <p:cNvSpPr txBox="1"/>
          <p:nvPr/>
        </p:nvSpPr>
        <p:spPr>
          <a:xfrm>
            <a:off x="7684162" y="1798719"/>
            <a:ext cx="2466966" cy="359600"/>
          </a:xfrm>
          <a:prstGeom prst="rect">
            <a:avLst/>
          </a:prstGeom>
        </p:spPr>
        <p:txBody>
          <a:bodyPr lIns="0" tIns="0" rIns="0" bIns="0" rtlCol="0" anchor="t">
            <a:spAutoFit/>
          </a:bodyPr>
          <a:lstStyle/>
          <a:p>
            <a:pPr algn="l">
              <a:lnSpc>
                <a:spcPts val="2421"/>
              </a:lnSpc>
            </a:pPr>
            <a:r>
              <a:rPr lang="en-US" sz="3065">
                <a:solidFill>
                  <a:srgbClr val="69412F"/>
                </a:solidFill>
                <a:latin typeface="Arapey"/>
                <a:ea typeface="Arapey"/>
                <a:cs typeface="Arapey"/>
                <a:sym typeface="Arapey"/>
              </a:rPr>
              <a:t>POKOK AGAMA</a:t>
            </a:r>
          </a:p>
        </p:txBody>
      </p:sp>
      <p:sp>
        <p:nvSpPr>
          <p:cNvPr id="10" name="TextBox 10"/>
          <p:cNvSpPr txBox="1"/>
          <p:nvPr/>
        </p:nvSpPr>
        <p:spPr>
          <a:xfrm>
            <a:off x="1846729" y="2127263"/>
            <a:ext cx="14793392" cy="3789299"/>
          </a:xfrm>
          <a:prstGeom prst="rect">
            <a:avLst/>
          </a:prstGeom>
        </p:spPr>
        <p:txBody>
          <a:bodyPr lIns="0" tIns="0" rIns="0" bIns="0" rtlCol="0" anchor="t">
            <a:spAutoFit/>
          </a:bodyPr>
          <a:lstStyle/>
          <a:p>
            <a:pPr algn="l">
              <a:lnSpc>
                <a:spcPts val="4278"/>
              </a:lnSpc>
            </a:pPr>
            <a:r>
              <a:rPr lang="en-US" sz="3055">
                <a:solidFill>
                  <a:srgbClr val="69412F"/>
                </a:solidFill>
                <a:latin typeface="Arapey Bold"/>
                <a:ea typeface="Arapey Bold"/>
                <a:cs typeface="Arapey Bold"/>
                <a:sym typeface="Arapey Bold"/>
              </a:rPr>
              <a:t>1)</a:t>
            </a:r>
            <a:r>
              <a:rPr lang="en-US" sz="3055">
                <a:solidFill>
                  <a:srgbClr val="69412F"/>
                </a:solidFill>
                <a:latin typeface="Arapey"/>
                <a:ea typeface="Arapey"/>
                <a:cs typeface="Arapey"/>
                <a:sym typeface="Arapey"/>
              </a:rPr>
              <a:t> Kepercayaan kepada kekuatan ghaib (Tuhan) yang menciptakan dan mengatur alam semesta. </a:t>
            </a:r>
            <a:r>
              <a:rPr lang="en-US" sz="3055">
                <a:solidFill>
                  <a:srgbClr val="69412F"/>
                </a:solidFill>
                <a:latin typeface="Arapey Bold"/>
                <a:ea typeface="Arapey Bold"/>
                <a:cs typeface="Arapey Bold"/>
                <a:sym typeface="Arapey Bold"/>
              </a:rPr>
              <a:t>2)</a:t>
            </a:r>
            <a:r>
              <a:rPr lang="en-US" sz="3055">
                <a:solidFill>
                  <a:srgbClr val="69412F"/>
                </a:solidFill>
                <a:latin typeface="Arapey"/>
                <a:ea typeface="Arapey"/>
                <a:cs typeface="Arapey"/>
                <a:sym typeface="Arapey"/>
              </a:rPr>
              <a:t> Sistem keyakinan (doktrin) yang mengatur tentang hubungan manusia dengan Tuhan, makhluk hidup lain, dan alam. </a:t>
            </a:r>
          </a:p>
          <a:p>
            <a:pPr algn="l">
              <a:lnSpc>
                <a:spcPts val="4278"/>
              </a:lnSpc>
            </a:pPr>
            <a:r>
              <a:rPr lang="en-US" sz="3055">
                <a:solidFill>
                  <a:srgbClr val="69412F"/>
                </a:solidFill>
                <a:latin typeface="Arapey Bold"/>
                <a:ea typeface="Arapey Bold"/>
                <a:cs typeface="Arapey Bold"/>
                <a:sym typeface="Arapey Bold"/>
              </a:rPr>
              <a:t>3)</a:t>
            </a:r>
            <a:r>
              <a:rPr lang="en-US" sz="3055">
                <a:solidFill>
                  <a:srgbClr val="69412F"/>
                </a:solidFill>
                <a:latin typeface="Arapey"/>
                <a:ea typeface="Arapey"/>
                <a:cs typeface="Arapey"/>
                <a:sym typeface="Arapey"/>
              </a:rPr>
              <a:t> Sistem ibadah atau ritus dan upacara yang menjadi sarana pengabdian kepada Tuhan, seperti salat, puasa, dan haji dalam Islam. </a:t>
            </a:r>
          </a:p>
          <a:p>
            <a:pPr algn="l">
              <a:lnSpc>
                <a:spcPts val="4278"/>
              </a:lnSpc>
            </a:pPr>
            <a:r>
              <a:rPr lang="en-US" sz="3055">
                <a:solidFill>
                  <a:srgbClr val="69412F"/>
                </a:solidFill>
                <a:latin typeface="Arapey Bold"/>
                <a:ea typeface="Arapey Bold"/>
                <a:cs typeface="Arapey Bold"/>
                <a:sym typeface="Arapey Bold"/>
              </a:rPr>
              <a:t>4)</a:t>
            </a:r>
            <a:r>
              <a:rPr lang="en-US" sz="3055">
                <a:solidFill>
                  <a:srgbClr val="69412F"/>
                </a:solidFill>
                <a:latin typeface="Arapey"/>
                <a:ea typeface="Arapey"/>
                <a:cs typeface="Arapey"/>
                <a:sym typeface="Arapey"/>
              </a:rPr>
              <a:t> Komunitas keagamaan, yakni sekelompok orang yang memiliki kesamaan keyakinan dan menjalankan kehidupan sesuai ajaran agama</a:t>
            </a:r>
          </a:p>
        </p:txBody>
      </p:sp>
      <p:sp>
        <p:nvSpPr>
          <p:cNvPr id="11" name="TextBox 11"/>
          <p:cNvSpPr txBox="1"/>
          <p:nvPr/>
        </p:nvSpPr>
        <p:spPr>
          <a:xfrm>
            <a:off x="1846729" y="6016939"/>
            <a:ext cx="14793392" cy="2160623"/>
          </a:xfrm>
          <a:prstGeom prst="rect">
            <a:avLst/>
          </a:prstGeom>
        </p:spPr>
        <p:txBody>
          <a:bodyPr lIns="0" tIns="0" rIns="0" bIns="0" rtlCol="0" anchor="t">
            <a:spAutoFit/>
          </a:bodyPr>
          <a:lstStyle/>
          <a:p>
            <a:pPr algn="r">
              <a:lnSpc>
                <a:spcPts val="4278"/>
              </a:lnSpc>
            </a:pPr>
            <a:r>
              <a:rPr lang="en-US" sz="3055">
                <a:solidFill>
                  <a:srgbClr val="69412F"/>
                </a:solidFill>
                <a:latin typeface="Arapey"/>
                <a:ea typeface="Arapey"/>
                <a:cs typeface="Arapey"/>
                <a:sym typeface="Arapey"/>
              </a:rPr>
              <a:t>Alat-alat keagamaan, yang mencakup simbol, tempat ibadah, kitab suci, dan perlengkapan ritual lainnya. Kelima unsur ini membentuk agama sebagai sebuah sistem sosial sekaligus spiritual yang utuh. Tanpa adanya salah satu unsur tersebut, maka suatu kepercayaan belum dapat dikategorikan sebagai agama dalam pengertian yang menyeluruh.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rot="1246412">
            <a:off x="-688703" y="7153039"/>
            <a:ext cx="5287846" cy="6267921"/>
          </a:xfrm>
          <a:custGeom>
            <a:avLst/>
            <a:gdLst/>
            <a:ahLst/>
            <a:cxnLst/>
            <a:rect l="l" t="t" r="r" b="b"/>
            <a:pathLst>
              <a:path w="5287846" h="6267921">
                <a:moveTo>
                  <a:pt x="0" y="0"/>
                </a:moveTo>
                <a:lnTo>
                  <a:pt x="5287846" y="0"/>
                </a:lnTo>
                <a:lnTo>
                  <a:pt x="5287846" y="6267922"/>
                </a:lnTo>
                <a:lnTo>
                  <a:pt x="0" y="6267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TextBox 10"/>
          <p:cNvSpPr txBox="1"/>
          <p:nvPr/>
        </p:nvSpPr>
        <p:spPr>
          <a:xfrm>
            <a:off x="5552612" y="2401523"/>
            <a:ext cx="7182776" cy="1925825"/>
          </a:xfrm>
          <a:prstGeom prst="rect">
            <a:avLst/>
          </a:prstGeom>
        </p:spPr>
        <p:txBody>
          <a:bodyPr lIns="0" tIns="0" rIns="0" bIns="0" rtlCol="0" anchor="t">
            <a:spAutoFit/>
          </a:bodyPr>
          <a:lstStyle/>
          <a:p>
            <a:pPr algn="ctr">
              <a:lnSpc>
                <a:spcPts val="7111"/>
              </a:lnSpc>
            </a:pPr>
            <a:r>
              <a:rPr lang="en-US" sz="9001">
                <a:solidFill>
                  <a:srgbClr val="69412F"/>
                </a:solidFill>
                <a:latin typeface="Arapey Bold"/>
                <a:ea typeface="Arapey Bold"/>
                <a:cs typeface="Arapey Bold"/>
                <a:sym typeface="Arapey Bold"/>
              </a:rPr>
              <a:t>ANGGOTA KELOMPOK</a:t>
            </a:r>
          </a:p>
        </p:txBody>
      </p:sp>
      <p:sp>
        <p:nvSpPr>
          <p:cNvPr id="11" name="TextBox 11"/>
          <p:cNvSpPr txBox="1"/>
          <p:nvPr/>
        </p:nvSpPr>
        <p:spPr>
          <a:xfrm>
            <a:off x="6506779" y="5181160"/>
            <a:ext cx="4609225" cy="590366"/>
          </a:xfrm>
          <a:prstGeom prst="rect">
            <a:avLst/>
          </a:prstGeom>
        </p:spPr>
        <p:txBody>
          <a:bodyPr lIns="0" tIns="0" rIns="0" bIns="0" rtlCol="0" anchor="t">
            <a:spAutoFit/>
          </a:bodyPr>
          <a:lstStyle/>
          <a:p>
            <a:pPr marL="730691" lvl="1" indent="-365346" algn="l">
              <a:lnSpc>
                <a:spcPts val="4738"/>
              </a:lnSpc>
              <a:buFont typeface="Arial"/>
              <a:buChar char="•"/>
            </a:pPr>
            <a:r>
              <a:rPr lang="en-US" sz="3384">
                <a:solidFill>
                  <a:srgbClr val="69412F"/>
                </a:solidFill>
                <a:latin typeface="Arapey"/>
                <a:ea typeface="Arapey"/>
                <a:cs typeface="Arapey"/>
                <a:sym typeface="Arapey"/>
              </a:rPr>
              <a:t>Adil Abdillah Nugroho</a:t>
            </a:r>
          </a:p>
        </p:txBody>
      </p:sp>
      <p:sp>
        <p:nvSpPr>
          <p:cNvPr id="12" name="TextBox 12"/>
          <p:cNvSpPr txBox="1"/>
          <p:nvPr/>
        </p:nvSpPr>
        <p:spPr>
          <a:xfrm>
            <a:off x="6506779" y="4596342"/>
            <a:ext cx="4646182" cy="590366"/>
          </a:xfrm>
          <a:prstGeom prst="rect">
            <a:avLst/>
          </a:prstGeom>
        </p:spPr>
        <p:txBody>
          <a:bodyPr lIns="0" tIns="0" rIns="0" bIns="0" rtlCol="0" anchor="t">
            <a:spAutoFit/>
          </a:bodyPr>
          <a:lstStyle/>
          <a:p>
            <a:pPr marL="730691" lvl="1" indent="-365346" algn="l">
              <a:lnSpc>
                <a:spcPts val="4738"/>
              </a:lnSpc>
              <a:buFont typeface="Arial"/>
              <a:buChar char="•"/>
            </a:pPr>
            <a:r>
              <a:rPr lang="en-US" sz="3384">
                <a:solidFill>
                  <a:srgbClr val="69412F"/>
                </a:solidFill>
                <a:latin typeface="Arapey"/>
                <a:ea typeface="Arapey"/>
                <a:cs typeface="Arapey"/>
                <a:sym typeface="Arapey"/>
              </a:rPr>
              <a:t>Ibnu Izaas Natawijaya</a:t>
            </a:r>
          </a:p>
        </p:txBody>
      </p:sp>
      <p:sp>
        <p:nvSpPr>
          <p:cNvPr id="13" name="TextBox 13"/>
          <p:cNvSpPr txBox="1"/>
          <p:nvPr/>
        </p:nvSpPr>
        <p:spPr>
          <a:xfrm>
            <a:off x="6506779" y="6280145"/>
            <a:ext cx="5274442" cy="590366"/>
          </a:xfrm>
          <a:prstGeom prst="rect">
            <a:avLst/>
          </a:prstGeom>
        </p:spPr>
        <p:txBody>
          <a:bodyPr lIns="0" tIns="0" rIns="0" bIns="0" rtlCol="0" anchor="t">
            <a:spAutoFit/>
          </a:bodyPr>
          <a:lstStyle/>
          <a:p>
            <a:pPr marL="730691" lvl="1" indent="-365346" algn="l">
              <a:lnSpc>
                <a:spcPts val="4738"/>
              </a:lnSpc>
              <a:buFont typeface="Arial"/>
              <a:buChar char="•"/>
            </a:pPr>
            <a:r>
              <a:rPr lang="en-US" sz="3384">
                <a:solidFill>
                  <a:srgbClr val="69412F"/>
                </a:solidFill>
                <a:latin typeface="Arapey"/>
                <a:ea typeface="Arapey"/>
                <a:cs typeface="Arapey"/>
                <a:sym typeface="Arapey"/>
              </a:rPr>
              <a:t>Muhamad Yosep Maulana</a:t>
            </a:r>
          </a:p>
        </p:txBody>
      </p:sp>
      <p:sp>
        <p:nvSpPr>
          <p:cNvPr id="14" name="TextBox 14"/>
          <p:cNvSpPr txBox="1"/>
          <p:nvPr/>
        </p:nvSpPr>
        <p:spPr>
          <a:xfrm>
            <a:off x="6506779" y="5765978"/>
            <a:ext cx="3352704" cy="590366"/>
          </a:xfrm>
          <a:prstGeom prst="rect">
            <a:avLst/>
          </a:prstGeom>
        </p:spPr>
        <p:txBody>
          <a:bodyPr lIns="0" tIns="0" rIns="0" bIns="0" rtlCol="0" anchor="t">
            <a:spAutoFit/>
          </a:bodyPr>
          <a:lstStyle/>
          <a:p>
            <a:pPr marL="730691" lvl="1" indent="-365346" algn="l">
              <a:lnSpc>
                <a:spcPts val="4738"/>
              </a:lnSpc>
              <a:buFont typeface="Arial"/>
              <a:buChar char="•"/>
            </a:pPr>
            <a:r>
              <a:rPr lang="en-US" sz="3384">
                <a:solidFill>
                  <a:srgbClr val="69412F"/>
                </a:solidFill>
                <a:latin typeface="Arapey"/>
                <a:ea typeface="Arapey"/>
                <a:cs typeface="Arapey"/>
                <a:sym typeface="Arapey"/>
              </a:rPr>
              <a:t>Nafhan Haqiqi</a:t>
            </a:r>
          </a:p>
        </p:txBody>
      </p:sp>
      <p:sp>
        <p:nvSpPr>
          <p:cNvPr id="15" name="TextBox 15"/>
          <p:cNvSpPr txBox="1"/>
          <p:nvPr/>
        </p:nvSpPr>
        <p:spPr>
          <a:xfrm>
            <a:off x="6506779" y="6868395"/>
            <a:ext cx="5274442" cy="590366"/>
          </a:xfrm>
          <a:prstGeom prst="rect">
            <a:avLst/>
          </a:prstGeom>
        </p:spPr>
        <p:txBody>
          <a:bodyPr lIns="0" tIns="0" rIns="0" bIns="0" rtlCol="0" anchor="t">
            <a:spAutoFit/>
          </a:bodyPr>
          <a:lstStyle/>
          <a:p>
            <a:pPr marL="730691" lvl="1" indent="-365346" algn="l">
              <a:lnSpc>
                <a:spcPts val="4738"/>
              </a:lnSpc>
              <a:buFont typeface="Arial"/>
              <a:buChar char="•"/>
            </a:pPr>
            <a:r>
              <a:rPr lang="en-US" sz="3384">
                <a:solidFill>
                  <a:srgbClr val="69412F"/>
                </a:solidFill>
                <a:latin typeface="Arapey"/>
                <a:ea typeface="Arapey"/>
                <a:cs typeface="Arapey"/>
                <a:sym typeface="Arapey"/>
              </a:rPr>
              <a:t>Abdillah Al Qays Setiawan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490802">
            <a:off x="-3476698" y="-2313104"/>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2081912" y="4085795"/>
            <a:ext cx="14124177" cy="2657639"/>
          </a:xfrm>
          <a:prstGeom prst="rect">
            <a:avLst/>
          </a:prstGeom>
        </p:spPr>
        <p:txBody>
          <a:bodyPr lIns="0" tIns="0" rIns="0" bIns="0" rtlCol="0" anchor="t">
            <a:spAutoFit/>
          </a:bodyPr>
          <a:lstStyle/>
          <a:p>
            <a:pPr algn="ctr">
              <a:lnSpc>
                <a:spcPts val="4209"/>
              </a:lnSpc>
            </a:pPr>
            <a:r>
              <a:rPr lang="en-US" sz="3006">
                <a:solidFill>
                  <a:srgbClr val="69412F"/>
                </a:solidFill>
                <a:latin typeface="Arapey"/>
                <a:ea typeface="Arapey"/>
                <a:cs typeface="Arapey"/>
                <a:sym typeface="Arapey"/>
              </a:rPr>
              <a:t>Dalam konteks sosiologis, agama juga berperan sebagai kontrol sosial, sumber nilai moral, dan kekuatan integratif dalam masyarakat. Fungsi agama tidak hanya membimbing individu dalam dimensi spiritual, tetapi juga menciptakan stabilitas sosial, solidaritas kolektif, dan etika bermasyarakat. Ini menunjukkan bahwa agama bukan hanya urusan privat antara manusia dan Tuhan, melainkan juga berdampak besar terhadap tatanan kehidupan publik.</a:t>
            </a:r>
          </a:p>
        </p:txBody>
      </p:sp>
      <p:sp>
        <p:nvSpPr>
          <p:cNvPr id="8" name="TextBox 8"/>
          <p:cNvSpPr txBox="1"/>
          <p:nvPr/>
        </p:nvSpPr>
        <p:spPr>
          <a:xfrm>
            <a:off x="4991801" y="3695965"/>
            <a:ext cx="5713607" cy="445194"/>
          </a:xfrm>
          <a:prstGeom prst="rect">
            <a:avLst/>
          </a:prstGeom>
        </p:spPr>
        <p:txBody>
          <a:bodyPr lIns="0" tIns="0" rIns="0" bIns="0" rtlCol="0" anchor="t">
            <a:spAutoFit/>
          </a:bodyPr>
          <a:lstStyle/>
          <a:p>
            <a:pPr algn="l">
              <a:lnSpc>
                <a:spcPts val="3140"/>
              </a:lnSpc>
            </a:pPr>
            <a:r>
              <a:rPr lang="en-US" sz="3975">
                <a:solidFill>
                  <a:srgbClr val="69412F"/>
                </a:solidFill>
                <a:latin typeface="Arapey"/>
                <a:ea typeface="Arapey"/>
                <a:cs typeface="Arapey"/>
                <a:sym typeface="Arapey"/>
              </a:rPr>
              <a:t>3. PENGERTIAN DAN UNSUR</a:t>
            </a:r>
          </a:p>
        </p:txBody>
      </p:sp>
      <p:sp>
        <p:nvSpPr>
          <p:cNvPr id="9" name="TextBox 9"/>
          <p:cNvSpPr txBox="1"/>
          <p:nvPr/>
        </p:nvSpPr>
        <p:spPr>
          <a:xfrm>
            <a:off x="10829233" y="3745941"/>
            <a:ext cx="2466966" cy="359600"/>
          </a:xfrm>
          <a:prstGeom prst="rect">
            <a:avLst/>
          </a:prstGeom>
        </p:spPr>
        <p:txBody>
          <a:bodyPr lIns="0" tIns="0" rIns="0" bIns="0" rtlCol="0" anchor="t">
            <a:spAutoFit/>
          </a:bodyPr>
          <a:lstStyle/>
          <a:p>
            <a:pPr algn="l">
              <a:lnSpc>
                <a:spcPts val="2421"/>
              </a:lnSpc>
            </a:pPr>
            <a:r>
              <a:rPr lang="en-US" sz="3065">
                <a:solidFill>
                  <a:srgbClr val="69412F"/>
                </a:solidFill>
                <a:latin typeface="Arapey"/>
                <a:ea typeface="Arapey"/>
                <a:cs typeface="Arapey"/>
                <a:sym typeface="Arapey"/>
              </a:rPr>
              <a:t>POKOK AGAMA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974289" y="2733296"/>
            <a:ext cx="8339421" cy="615767"/>
          </a:xfrm>
          <a:prstGeom prst="rect">
            <a:avLst/>
          </a:prstGeom>
        </p:spPr>
        <p:txBody>
          <a:bodyPr lIns="0" tIns="0" rIns="0" bIns="0" rtlCol="0" anchor="t">
            <a:spAutoFit/>
          </a:bodyPr>
          <a:lstStyle/>
          <a:p>
            <a:pPr algn="ctr">
              <a:lnSpc>
                <a:spcPts val="4238"/>
              </a:lnSpc>
            </a:pPr>
            <a:r>
              <a:rPr lang="en-US" sz="5365">
                <a:solidFill>
                  <a:srgbClr val="69412F"/>
                </a:solidFill>
                <a:latin typeface="Arapey Bold"/>
                <a:ea typeface="Arapey Bold"/>
                <a:cs typeface="Arapey Bold"/>
                <a:sym typeface="Arapey Bold"/>
              </a:rPr>
              <a:t>FITRAH MANUSIA BERAGAMA</a:t>
            </a:r>
          </a:p>
        </p:txBody>
      </p:sp>
      <p:sp>
        <p:nvSpPr>
          <p:cNvPr id="9" name="TextBox 9"/>
          <p:cNvSpPr txBox="1"/>
          <p:nvPr/>
        </p:nvSpPr>
        <p:spPr>
          <a:xfrm>
            <a:off x="1534711" y="3272864"/>
            <a:ext cx="15218579" cy="4790539"/>
          </a:xfrm>
          <a:prstGeom prst="rect">
            <a:avLst/>
          </a:prstGeom>
        </p:spPr>
        <p:txBody>
          <a:bodyPr lIns="0" tIns="0" rIns="0" bIns="0" rtlCol="0" anchor="t">
            <a:spAutoFit/>
          </a:bodyPr>
          <a:lstStyle/>
          <a:p>
            <a:pPr algn="ctr">
              <a:lnSpc>
                <a:spcPts val="4769"/>
              </a:lnSpc>
            </a:pPr>
            <a:r>
              <a:rPr lang="en-US" sz="3406">
                <a:solidFill>
                  <a:srgbClr val="69412F"/>
                </a:solidFill>
                <a:latin typeface="Arapey"/>
                <a:ea typeface="Arapey"/>
                <a:cs typeface="Arapey"/>
                <a:sym typeface="Arapey"/>
              </a:rPr>
              <a:t>Islam memandang bahwa kecenderungan manusia terhadap agama bukanlah sesuatu yang muncul dari luar, melainkan berasal dari dalam diri manusia itu sendiri— sebagai bagian dari fitrahnya. Fitrah adalah kodrat atau potensi dasar yang telah Allah tanamkan dalam jiwa setiap manusia sejak penciptaannya. Dalam konteks beragama, fitrah ini merujuk pada kesiapan spiritual dan kesadaran bawaan manusia untuk mengenal, mencintai, dan menyembah Tuhan. Oleh karena itu, kebutuhan beragama bukanlah hasil dari pengaruh budaya semata, melainkan bagian dari esensi keberadaan manusia.</a:t>
            </a:r>
          </a:p>
        </p:txBody>
      </p:sp>
      <p:sp>
        <p:nvSpPr>
          <p:cNvPr id="10" name="TextBox 10"/>
          <p:cNvSpPr txBox="1"/>
          <p:nvPr/>
        </p:nvSpPr>
        <p:spPr>
          <a:xfrm>
            <a:off x="8675446" y="1643632"/>
            <a:ext cx="937108" cy="1059158"/>
          </a:xfrm>
          <a:prstGeom prst="rect">
            <a:avLst/>
          </a:prstGeom>
        </p:spPr>
        <p:txBody>
          <a:bodyPr lIns="0" tIns="0" rIns="0" bIns="0" rtlCol="0" anchor="t">
            <a:spAutoFit/>
          </a:bodyPr>
          <a:lstStyle/>
          <a:p>
            <a:pPr algn="ctr">
              <a:lnSpc>
                <a:spcPts val="7398"/>
              </a:lnSpc>
            </a:pPr>
            <a:r>
              <a:rPr lang="en-US" sz="9364">
                <a:solidFill>
                  <a:srgbClr val="69412F"/>
                </a:solidFill>
                <a:latin typeface="Arapey Bold"/>
                <a:ea typeface="Arapey Bold"/>
                <a:cs typeface="Arapey Bold"/>
                <a:sym typeface="Arapey Bold"/>
              </a:rPr>
              <a:t>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846729" y="2127263"/>
            <a:ext cx="14177894" cy="531948"/>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Konsep ini ditegaskan dalam </a:t>
            </a:r>
            <a:r>
              <a:rPr lang="en-US" sz="3055">
                <a:solidFill>
                  <a:srgbClr val="69412F"/>
                </a:solidFill>
                <a:latin typeface="Arapey Bold"/>
                <a:ea typeface="Arapey Bold"/>
                <a:cs typeface="Arapey Bold"/>
                <a:sym typeface="Arapey Bold"/>
              </a:rPr>
              <a:t>QS. Al-A’raf ayat 172:</a:t>
            </a:r>
          </a:p>
        </p:txBody>
      </p:sp>
      <p:sp>
        <p:nvSpPr>
          <p:cNvPr id="8" name="TextBox 8"/>
          <p:cNvSpPr txBox="1"/>
          <p:nvPr/>
        </p:nvSpPr>
        <p:spPr>
          <a:xfrm>
            <a:off x="1770529" y="1689580"/>
            <a:ext cx="7393431" cy="504358"/>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4. FITRAH MANUSIA BERAGAMA</a:t>
            </a:r>
          </a:p>
        </p:txBody>
      </p:sp>
      <p:sp>
        <p:nvSpPr>
          <p:cNvPr id="9" name="TextBox 9"/>
          <p:cNvSpPr txBox="1"/>
          <p:nvPr/>
        </p:nvSpPr>
        <p:spPr>
          <a:xfrm>
            <a:off x="1532378" y="2799997"/>
            <a:ext cx="14992242" cy="2343503"/>
          </a:xfrm>
          <a:prstGeom prst="rect">
            <a:avLst/>
          </a:prstGeom>
        </p:spPr>
        <p:txBody>
          <a:bodyPr lIns="0" tIns="0" rIns="0" bIns="0" rtlCol="0" anchor="t">
            <a:spAutoFit/>
          </a:bodyPr>
          <a:lstStyle/>
          <a:p>
            <a:pPr algn="ctr">
              <a:lnSpc>
                <a:spcPts val="4698"/>
              </a:lnSpc>
            </a:pPr>
            <a:r>
              <a:rPr lang="en-US" sz="3355">
                <a:solidFill>
                  <a:srgbClr val="69412F"/>
                </a:solidFill>
                <a:latin typeface="Arapey Bold"/>
                <a:ea typeface="Arapey Bold"/>
                <a:cs typeface="Arapey Bold"/>
                <a:sym typeface="Arapey Bold"/>
              </a:rPr>
              <a:t>“Dan (ingatlah) ketika Tuhanmu mengeluarkan keturunan anak-anak Adam dari sulbi mereka dan Allah mengambil kesaksian terhadap jiwa mereka (seraya berfirman): 'Bukankah Aku ini Tuhanmu?' Mereka menjawab: 'Betul (Engkau Tuhan kami), kami menjadi saksi'.”</a:t>
            </a:r>
          </a:p>
        </p:txBody>
      </p:sp>
      <p:sp>
        <p:nvSpPr>
          <p:cNvPr id="10" name="TextBox 10"/>
          <p:cNvSpPr txBox="1"/>
          <p:nvPr/>
        </p:nvSpPr>
        <p:spPr>
          <a:xfrm>
            <a:off x="2270526" y="5286375"/>
            <a:ext cx="14254094" cy="2703515"/>
          </a:xfrm>
          <a:prstGeom prst="rect">
            <a:avLst/>
          </a:prstGeom>
        </p:spPr>
        <p:txBody>
          <a:bodyPr lIns="0" tIns="0" rIns="0" bIns="0" rtlCol="0" anchor="t">
            <a:spAutoFit/>
          </a:bodyPr>
          <a:lstStyle/>
          <a:p>
            <a:pPr algn="r">
              <a:lnSpc>
                <a:spcPts val="4278"/>
              </a:lnSpc>
            </a:pPr>
            <a:r>
              <a:rPr lang="en-US" sz="3055">
                <a:solidFill>
                  <a:srgbClr val="69412F"/>
                </a:solidFill>
                <a:latin typeface="Arapey"/>
                <a:ea typeface="Arapey"/>
                <a:cs typeface="Arapey"/>
                <a:sym typeface="Arapey"/>
              </a:rPr>
              <a:t>Ayat ini menggambarkan adanya momen primordial—sebelum kelahiran di dunia—di mana setiap jiwa manusia menyaksikan dan mengakui keesaan Tuhan. Ini menunjukkan bahwa pengenalan terhadap Tuhan adalah bagian dari memori spiritual 7 manusia, yang jika tidak tertutupi oleh hawa nafsu atau pengaruh lingkungan, akan mendorong manusia untuk kembali kepada penciptanya.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838190"/>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846729" y="1682493"/>
            <a:ext cx="14177894" cy="3789299"/>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Fitrah beragama juga terlihat dari kenyataan bahwa hampir tidak ada masyarakat di dunia yang sepenuhnya tanpa agama atau sistem kepercayaan. Dalam masyarakat primitif sekalipun, manusia menunjukkan upaya untuk berkomunikasi dengan kekuatan transenden melalui doa, upacara, dan simbol-simbol spiritual. Hal ini membuktikan bahwa manusia memiliki rasa ketergantungan pada sesuatu yang lebih tinggi dari dirinya. Fenomena ini menjadi penguat bahwa dorongan spiritual adalah sesuatu yang kodrati dan universal, bukan semata-mata hasil konstruksi budaya atau warisan tradisi.</a:t>
            </a:r>
          </a:p>
        </p:txBody>
      </p:sp>
      <p:sp>
        <p:nvSpPr>
          <p:cNvPr id="8" name="TextBox 8"/>
          <p:cNvSpPr txBox="1"/>
          <p:nvPr/>
        </p:nvSpPr>
        <p:spPr>
          <a:xfrm>
            <a:off x="1770529" y="1244810"/>
            <a:ext cx="7393431" cy="504358"/>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4. FITRAH MANUSIA BERAGAMA</a:t>
            </a:r>
          </a:p>
        </p:txBody>
      </p:sp>
      <p:sp>
        <p:nvSpPr>
          <p:cNvPr id="9" name="TextBox 9"/>
          <p:cNvSpPr txBox="1"/>
          <p:nvPr/>
        </p:nvSpPr>
        <p:spPr>
          <a:xfrm>
            <a:off x="1846729" y="5414816"/>
            <a:ext cx="10067828" cy="3789299"/>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Dalam pandangan Harun Nasution, fitrah ini mengandung dua aspek utama: </a:t>
            </a:r>
            <a:r>
              <a:rPr lang="en-US" sz="3055">
                <a:solidFill>
                  <a:srgbClr val="69412F"/>
                </a:solidFill>
                <a:latin typeface="Arapey Bold"/>
                <a:ea typeface="Arapey Bold"/>
                <a:cs typeface="Arapey Bold"/>
                <a:sym typeface="Arapey Bold"/>
              </a:rPr>
              <a:t>kecenderungan spiritual untuk mencari Tuhan dan kemampuan rasional untuk memahami eksistensinya.</a:t>
            </a:r>
            <a:r>
              <a:rPr lang="en-US" sz="3055">
                <a:solidFill>
                  <a:srgbClr val="69412F"/>
                </a:solidFill>
                <a:latin typeface="Arapey"/>
                <a:ea typeface="Arapey"/>
                <a:cs typeface="Arapey"/>
                <a:sym typeface="Arapey"/>
              </a:rPr>
              <a:t> Jika manusia tidak mengenal Tuhan sejak kecil, kata beliau, maka bisa jadi bukan karena ia tidak memiliki potensi tersebut, tetapi karena kondisi lingkungan dan pendidikan yang tidak menumbuhkannya.</a:t>
            </a:r>
          </a:p>
        </p:txBody>
      </p:sp>
      <p:sp>
        <p:nvSpPr>
          <p:cNvPr id="10" name="Freeform 10"/>
          <p:cNvSpPr/>
          <p:nvPr/>
        </p:nvSpPr>
        <p:spPr>
          <a:xfrm>
            <a:off x="12608229" y="5900757"/>
            <a:ext cx="3416395" cy="3234115"/>
          </a:xfrm>
          <a:custGeom>
            <a:avLst/>
            <a:gdLst/>
            <a:ahLst/>
            <a:cxnLst/>
            <a:rect l="l" t="t" r="r" b="b"/>
            <a:pathLst>
              <a:path w="3416395" h="3234115">
                <a:moveTo>
                  <a:pt x="0" y="0"/>
                </a:moveTo>
                <a:lnTo>
                  <a:pt x="3416395" y="0"/>
                </a:lnTo>
                <a:lnTo>
                  <a:pt x="3416395" y="3234115"/>
                </a:lnTo>
                <a:lnTo>
                  <a:pt x="0" y="3234115"/>
                </a:lnTo>
                <a:lnTo>
                  <a:pt x="0" y="0"/>
                </a:lnTo>
                <a:close/>
              </a:path>
            </a:pathLst>
          </a:custGeom>
          <a:blipFill>
            <a:blip r:embed="rId12"/>
            <a:stretch>
              <a:fillRect l="-36604" r="-31876"/>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921327" y="3719916"/>
            <a:ext cx="6089221" cy="4761553"/>
          </a:xfrm>
          <a:custGeom>
            <a:avLst/>
            <a:gdLst/>
            <a:ahLst/>
            <a:cxnLst/>
            <a:rect l="l" t="t" r="r" b="b"/>
            <a:pathLst>
              <a:path w="6089221" h="4761553">
                <a:moveTo>
                  <a:pt x="0" y="0"/>
                </a:moveTo>
                <a:lnTo>
                  <a:pt x="6089222" y="0"/>
                </a:lnTo>
                <a:lnTo>
                  <a:pt x="6089222" y="4761553"/>
                </a:lnTo>
                <a:lnTo>
                  <a:pt x="0" y="4761553"/>
                </a:lnTo>
                <a:lnTo>
                  <a:pt x="0" y="0"/>
                </a:lnTo>
                <a:close/>
              </a:path>
            </a:pathLst>
          </a:custGeom>
          <a:blipFill>
            <a:blip r:embed="rId12"/>
            <a:stretch>
              <a:fillRect r="-39015"/>
            </a:stretch>
          </a:blipFill>
        </p:spPr>
      </p:sp>
      <p:sp>
        <p:nvSpPr>
          <p:cNvPr id="8" name="TextBox 8"/>
          <p:cNvSpPr txBox="1"/>
          <p:nvPr/>
        </p:nvSpPr>
        <p:spPr>
          <a:xfrm>
            <a:off x="1846729" y="1628308"/>
            <a:ext cx="14177894" cy="531948"/>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Dalam </a:t>
            </a:r>
            <a:r>
              <a:rPr lang="en-US" sz="3055">
                <a:solidFill>
                  <a:srgbClr val="69412F"/>
                </a:solidFill>
                <a:latin typeface="Arapey Bold"/>
                <a:ea typeface="Arapey Bold"/>
                <a:cs typeface="Arapey Bold"/>
                <a:sym typeface="Arapey Bold"/>
              </a:rPr>
              <a:t>hadis sahih riwayat Bukhari dan Muslim,</a:t>
            </a:r>
            <a:r>
              <a:rPr lang="en-US" sz="3055">
                <a:solidFill>
                  <a:srgbClr val="69412F"/>
                </a:solidFill>
                <a:latin typeface="Arapey"/>
                <a:ea typeface="Arapey"/>
                <a:cs typeface="Arapey"/>
                <a:sym typeface="Arapey"/>
              </a:rPr>
              <a:t> Rasulullah SAW bersabda:</a:t>
            </a:r>
          </a:p>
        </p:txBody>
      </p:sp>
      <p:sp>
        <p:nvSpPr>
          <p:cNvPr id="9" name="TextBox 9"/>
          <p:cNvSpPr txBox="1"/>
          <p:nvPr/>
        </p:nvSpPr>
        <p:spPr>
          <a:xfrm>
            <a:off x="1770529" y="1190625"/>
            <a:ext cx="7393431" cy="504358"/>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4. FITRAH MANUSIA BERAGAMA</a:t>
            </a:r>
          </a:p>
        </p:txBody>
      </p:sp>
      <p:sp>
        <p:nvSpPr>
          <p:cNvPr id="10" name="TextBox 10"/>
          <p:cNvSpPr txBox="1"/>
          <p:nvPr/>
        </p:nvSpPr>
        <p:spPr>
          <a:xfrm>
            <a:off x="1532378" y="2301042"/>
            <a:ext cx="14992242" cy="1162470"/>
          </a:xfrm>
          <a:prstGeom prst="rect">
            <a:avLst/>
          </a:prstGeom>
        </p:spPr>
        <p:txBody>
          <a:bodyPr lIns="0" tIns="0" rIns="0" bIns="0" rtlCol="0" anchor="t">
            <a:spAutoFit/>
          </a:bodyPr>
          <a:lstStyle/>
          <a:p>
            <a:pPr algn="ctr">
              <a:lnSpc>
                <a:spcPts val="4698"/>
              </a:lnSpc>
            </a:pPr>
            <a:r>
              <a:rPr lang="en-US" sz="3355">
                <a:solidFill>
                  <a:srgbClr val="69412F"/>
                </a:solidFill>
                <a:latin typeface="Arapey Bold"/>
                <a:ea typeface="Arapey Bold"/>
                <a:cs typeface="Arapey Bold"/>
                <a:sym typeface="Arapey Bold"/>
              </a:rPr>
              <a:t>“Setiap anak dilahirkan dalam keadaan fitrah. Maka orang tuanyalah yang menjadikannya Yahudi, Nasrani, atau Majusi.”</a:t>
            </a:r>
          </a:p>
        </p:txBody>
      </p:sp>
      <p:sp>
        <p:nvSpPr>
          <p:cNvPr id="11" name="TextBox 11"/>
          <p:cNvSpPr txBox="1"/>
          <p:nvPr/>
        </p:nvSpPr>
        <p:spPr>
          <a:xfrm>
            <a:off x="8756354" y="3606386"/>
            <a:ext cx="7768266" cy="4875083"/>
          </a:xfrm>
          <a:prstGeom prst="rect">
            <a:avLst/>
          </a:prstGeom>
        </p:spPr>
        <p:txBody>
          <a:bodyPr lIns="0" tIns="0" rIns="0" bIns="0" rtlCol="0" anchor="t">
            <a:spAutoFit/>
          </a:bodyPr>
          <a:lstStyle/>
          <a:p>
            <a:pPr algn="r">
              <a:lnSpc>
                <a:spcPts val="4278"/>
              </a:lnSpc>
            </a:pPr>
            <a:r>
              <a:rPr lang="en-US" sz="3055">
                <a:solidFill>
                  <a:srgbClr val="69412F"/>
                </a:solidFill>
                <a:latin typeface="Arapey"/>
                <a:ea typeface="Arapey"/>
                <a:cs typeface="Arapey"/>
                <a:sym typeface="Arapey"/>
              </a:rPr>
              <a:t>Hadis ini semakin menegaskan bahwa setiap manusia memiliki potensi dasar untuk mengenal dan tunduk kepada Allah, namun arah perkembangan fitrah ini sangat dipengaruhi oleh faktor lingkungan, keluarga, dan pendidikan. Oleh karena itu, tanggung jawab untuk menjaga dan mengembangkan fitrah ini sangat besar, terutama dalam konteks pendidikan agama dan pembinaan spiritual sejak usia dini.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490802">
            <a:off x="-3476698" y="-2313104"/>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2081912" y="3581018"/>
            <a:ext cx="14124177" cy="3191106"/>
          </a:xfrm>
          <a:prstGeom prst="rect">
            <a:avLst/>
          </a:prstGeom>
        </p:spPr>
        <p:txBody>
          <a:bodyPr lIns="0" tIns="0" rIns="0" bIns="0" rtlCol="0" anchor="t">
            <a:spAutoFit/>
          </a:bodyPr>
          <a:lstStyle/>
          <a:p>
            <a:pPr algn="ctr">
              <a:lnSpc>
                <a:spcPts val="4209"/>
              </a:lnSpc>
            </a:pPr>
            <a:r>
              <a:rPr lang="en-US" sz="3006">
                <a:solidFill>
                  <a:srgbClr val="69412F"/>
                </a:solidFill>
                <a:latin typeface="Arapey"/>
                <a:ea typeface="Arapey"/>
                <a:cs typeface="Arapey"/>
                <a:sym typeface="Arapey"/>
              </a:rPr>
              <a:t>Fitrah beragama merupakan realitas psikologis, spiritual, dan teologis yang melekat pada setiap manusia. Dalam kerangka Islam, tugas utama manusia adalah menjaga kemurnian fitrah ini dengan membangun hubungan yang baik dengan Allah melalui iman, ibadah, dan akhlak mulia. Ketika fitrah ini tertutupi oleh kesombongan, nafsu, atau pengaruh budaya sekuler, maka manusia akan mengalami kegersangan batin, alienasi spiritual, dan krisis makna dalam hidup.</a:t>
            </a:r>
          </a:p>
        </p:txBody>
      </p:sp>
      <p:sp>
        <p:nvSpPr>
          <p:cNvPr id="8" name="TextBox 8"/>
          <p:cNvSpPr txBox="1"/>
          <p:nvPr/>
        </p:nvSpPr>
        <p:spPr>
          <a:xfrm>
            <a:off x="5447285" y="3143335"/>
            <a:ext cx="7393431" cy="504358"/>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4. FITRAH MANUSIA BERAGAMA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6490802">
            <a:off x="-3476698" y="-2313104"/>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rcRect/>
          <a:stretch>
            <a:fillRect/>
          </a:stretch>
        </p:blipFill>
        <p:spPr>
          <a:xfrm>
            <a:off x="10753897" y="1028700"/>
            <a:ext cx="4629150" cy="8229600"/>
          </a:xfrm>
          <a:prstGeom prst="rect">
            <a:avLst/>
          </a:prstGeom>
        </p:spPr>
      </p:pic>
      <p:sp>
        <p:nvSpPr>
          <p:cNvPr id="8" name="TextBox 8"/>
          <p:cNvSpPr txBox="1"/>
          <p:nvPr/>
        </p:nvSpPr>
        <p:spPr>
          <a:xfrm>
            <a:off x="5229528" y="5409966"/>
            <a:ext cx="2744281" cy="523775"/>
          </a:xfrm>
          <a:prstGeom prst="rect">
            <a:avLst/>
          </a:prstGeom>
        </p:spPr>
        <p:txBody>
          <a:bodyPr lIns="0" tIns="0" rIns="0" bIns="0" rtlCol="0" anchor="t">
            <a:spAutoFit/>
          </a:bodyPr>
          <a:lstStyle/>
          <a:p>
            <a:pPr algn="ctr">
              <a:lnSpc>
                <a:spcPts val="4209"/>
              </a:lnSpc>
            </a:pPr>
            <a:r>
              <a:rPr lang="en-US" sz="3006">
                <a:solidFill>
                  <a:srgbClr val="69412F"/>
                </a:solidFill>
                <a:latin typeface="Arapey"/>
                <a:ea typeface="Arapey"/>
                <a:cs typeface="Arapey"/>
                <a:sym typeface="Arapey"/>
              </a:rPr>
              <a:t>Video Tambahan</a:t>
            </a:r>
          </a:p>
        </p:txBody>
      </p:sp>
      <p:sp>
        <p:nvSpPr>
          <p:cNvPr id="9" name="TextBox 9"/>
          <p:cNvSpPr txBox="1"/>
          <p:nvPr/>
        </p:nvSpPr>
        <p:spPr>
          <a:xfrm>
            <a:off x="2904953" y="4972284"/>
            <a:ext cx="7393431" cy="504358"/>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4. FITRAH MANUSIA BERAGAMA</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1733364" y="1913892"/>
            <a:ext cx="3466728" cy="2077549"/>
          </a:xfrm>
          <a:custGeom>
            <a:avLst/>
            <a:gdLst/>
            <a:ahLst/>
            <a:cxnLst/>
            <a:rect l="l" t="t" r="r" b="b"/>
            <a:pathLst>
              <a:path w="3466728" h="2077549">
                <a:moveTo>
                  <a:pt x="0" y="0"/>
                </a:moveTo>
                <a:lnTo>
                  <a:pt x="3466728" y="0"/>
                </a:lnTo>
                <a:lnTo>
                  <a:pt x="3466728" y="2077549"/>
                </a:lnTo>
                <a:lnTo>
                  <a:pt x="0" y="20775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2055053" y="3810278"/>
            <a:ext cx="14177894" cy="4875083"/>
          </a:xfrm>
          <a:prstGeom prst="rect">
            <a:avLst/>
          </a:prstGeom>
        </p:spPr>
        <p:txBody>
          <a:bodyPr lIns="0" tIns="0" rIns="0" bIns="0" rtlCol="0" anchor="t">
            <a:spAutoFit/>
          </a:bodyPr>
          <a:lstStyle/>
          <a:p>
            <a:pPr algn="ctr">
              <a:lnSpc>
                <a:spcPts val="4278"/>
              </a:lnSpc>
            </a:pPr>
            <a:r>
              <a:rPr lang="en-US" sz="3055">
                <a:solidFill>
                  <a:srgbClr val="69412F"/>
                </a:solidFill>
                <a:latin typeface="Arapey"/>
                <a:ea typeface="Arapey"/>
                <a:cs typeface="Arapey"/>
                <a:sym typeface="Arapey"/>
              </a:rPr>
              <a:t>Manusia sebagai makhluk multidimensional tidak hanya memiliki kebutuhan </a:t>
            </a:r>
          </a:p>
          <a:p>
            <a:pPr algn="ctr">
              <a:lnSpc>
                <a:spcPts val="4278"/>
              </a:lnSpc>
            </a:pPr>
            <a:r>
              <a:rPr lang="en-US" sz="3055">
                <a:solidFill>
                  <a:srgbClr val="69412F"/>
                </a:solidFill>
                <a:latin typeface="Arapey"/>
                <a:ea typeface="Arapey"/>
                <a:cs typeface="Arapey"/>
                <a:sym typeface="Arapey"/>
              </a:rPr>
              <a:t>jasmani, tetapi juga kebutuhan ruhani yang bersifat eksistensial dan transenden. Di </a:t>
            </a:r>
          </a:p>
          <a:p>
            <a:pPr algn="ctr">
              <a:lnSpc>
                <a:spcPts val="4278"/>
              </a:lnSpc>
            </a:pPr>
            <a:r>
              <a:rPr lang="en-US" sz="3055">
                <a:solidFill>
                  <a:srgbClr val="69412F"/>
                </a:solidFill>
                <a:latin typeface="Arapey"/>
                <a:ea typeface="Arapey"/>
                <a:cs typeface="Arapey"/>
                <a:sym typeface="Arapey"/>
              </a:rPr>
              <a:t>antara kebutuhan ruhani tersebut adalah kebutuhan akan makna, arah hidup, dan </a:t>
            </a:r>
          </a:p>
          <a:p>
            <a:pPr algn="ctr">
              <a:lnSpc>
                <a:spcPts val="4278"/>
              </a:lnSpc>
            </a:pPr>
            <a:r>
              <a:rPr lang="en-US" sz="3055">
                <a:solidFill>
                  <a:srgbClr val="69412F"/>
                </a:solidFill>
                <a:latin typeface="Arapey"/>
                <a:ea typeface="Arapey"/>
                <a:cs typeface="Arapey"/>
                <a:sym typeface="Arapey"/>
              </a:rPr>
              <a:t>sandaran spiritual. Dalam pandangan Islam, kebutuhan manusia terhadap agama bukan </a:t>
            </a:r>
          </a:p>
          <a:p>
            <a:pPr algn="ctr">
              <a:lnSpc>
                <a:spcPts val="4278"/>
              </a:lnSpc>
            </a:pPr>
            <a:r>
              <a:rPr lang="en-US" sz="3055">
                <a:solidFill>
                  <a:srgbClr val="69412F"/>
                </a:solidFill>
                <a:latin typeface="Arapey"/>
                <a:ea typeface="Arapey"/>
                <a:cs typeface="Arapey"/>
                <a:sym typeface="Arapey"/>
              </a:rPr>
              <a:t>sekadar opsional atau tambahan, melainkan kebutuhan dasar (primer) yang menjadi </a:t>
            </a:r>
          </a:p>
          <a:p>
            <a:pPr algn="ctr">
              <a:lnSpc>
                <a:spcPts val="4278"/>
              </a:lnSpc>
            </a:pPr>
            <a:r>
              <a:rPr lang="en-US" sz="3055">
                <a:solidFill>
                  <a:srgbClr val="69412F"/>
                </a:solidFill>
                <a:latin typeface="Arapey"/>
                <a:ea typeface="Arapey"/>
                <a:cs typeface="Arapey"/>
                <a:sym typeface="Arapey"/>
              </a:rPr>
              <a:t>fondasi bagi kehidupan yang bermartabat. Agama hadir sebagai pedoman moral, </a:t>
            </a:r>
          </a:p>
          <a:p>
            <a:pPr algn="ctr">
              <a:lnSpc>
                <a:spcPts val="4278"/>
              </a:lnSpc>
            </a:pPr>
            <a:r>
              <a:rPr lang="en-US" sz="3055">
                <a:solidFill>
                  <a:srgbClr val="69412F"/>
                </a:solidFill>
                <a:latin typeface="Arapey"/>
                <a:ea typeface="Arapey"/>
                <a:cs typeface="Arapey"/>
                <a:sym typeface="Arapey"/>
              </a:rPr>
              <a:t>sumber nilai kebaikan, dan petunjuk hidup yang bersifat mutlak karena berasal dari </a:t>
            </a:r>
          </a:p>
          <a:p>
            <a:pPr algn="ctr">
              <a:lnSpc>
                <a:spcPts val="4278"/>
              </a:lnSpc>
            </a:pPr>
            <a:r>
              <a:rPr lang="en-US" sz="3055">
                <a:solidFill>
                  <a:srgbClr val="69412F"/>
                </a:solidFill>
                <a:latin typeface="Arapey"/>
                <a:ea typeface="Arapey"/>
                <a:cs typeface="Arapey"/>
                <a:sym typeface="Arapey"/>
              </a:rPr>
              <a:t>Tuhan yang Maha Mengetahui.</a:t>
            </a:r>
          </a:p>
          <a:p>
            <a:pPr algn="ctr">
              <a:lnSpc>
                <a:spcPts val="4278"/>
              </a:lnSpc>
            </a:pPr>
            <a:endParaRPr lang="en-US" sz="3055">
              <a:solidFill>
                <a:srgbClr val="69412F"/>
              </a:solidFill>
              <a:latin typeface="Arapey"/>
              <a:ea typeface="Arapey"/>
              <a:cs typeface="Arapey"/>
              <a:sym typeface="Arapey"/>
            </a:endParaRPr>
          </a:p>
        </p:txBody>
      </p:sp>
      <p:sp>
        <p:nvSpPr>
          <p:cNvPr id="8" name="TextBox 8"/>
          <p:cNvSpPr txBox="1"/>
          <p:nvPr/>
        </p:nvSpPr>
        <p:spPr>
          <a:xfrm>
            <a:off x="4051662" y="3114592"/>
            <a:ext cx="10184676" cy="942442"/>
          </a:xfrm>
          <a:prstGeom prst="rect">
            <a:avLst/>
          </a:prstGeom>
        </p:spPr>
        <p:txBody>
          <a:bodyPr lIns="0" tIns="0" rIns="0" bIns="0" rtlCol="0" anchor="t">
            <a:spAutoFit/>
          </a:bodyPr>
          <a:lstStyle/>
          <a:p>
            <a:pPr algn="ctr">
              <a:lnSpc>
                <a:spcPts val="3460"/>
              </a:lnSpc>
            </a:pPr>
            <a:r>
              <a:rPr lang="en-US" sz="4380">
                <a:solidFill>
                  <a:srgbClr val="69412F"/>
                </a:solidFill>
                <a:latin typeface="Arapey Bold"/>
                <a:ea typeface="Arapey Bold"/>
                <a:cs typeface="Arapey Bold"/>
                <a:sym typeface="Arapey Bold"/>
              </a:rPr>
              <a:t>5. KEBUTUHAN MANUSIA TERHADAP AGAMA</a:t>
            </a:r>
          </a:p>
          <a:p>
            <a:pPr algn="ctr">
              <a:lnSpc>
                <a:spcPts val="3460"/>
              </a:lnSpc>
            </a:pPr>
            <a:endParaRPr lang="en-US" sz="4380">
              <a:solidFill>
                <a:srgbClr val="69412F"/>
              </a:solidFill>
              <a:latin typeface="Arapey Bold"/>
              <a:ea typeface="Arapey Bold"/>
              <a:cs typeface="Arapey Bold"/>
              <a:sym typeface="Arapey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2480077" y="-190155"/>
            <a:ext cx="3466728" cy="2077549"/>
          </a:xfrm>
          <a:custGeom>
            <a:avLst/>
            <a:gdLst/>
            <a:ahLst/>
            <a:cxnLst/>
            <a:rect l="l" t="t" r="r" b="b"/>
            <a:pathLst>
              <a:path w="3466728" h="2077549">
                <a:moveTo>
                  <a:pt x="0" y="0"/>
                </a:moveTo>
                <a:lnTo>
                  <a:pt x="3466728" y="0"/>
                </a:lnTo>
                <a:lnTo>
                  <a:pt x="3466728" y="2077549"/>
                </a:lnTo>
                <a:lnTo>
                  <a:pt x="0" y="20775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770529" y="3455117"/>
            <a:ext cx="14177894" cy="4332456"/>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Dalam QS. Ar-Ra’d ayat 28, Allah menegaskan: </a:t>
            </a:r>
          </a:p>
          <a:p>
            <a:pPr algn="l">
              <a:lnSpc>
                <a:spcPts val="4278"/>
              </a:lnSpc>
            </a:pPr>
            <a:r>
              <a:rPr lang="en-US" sz="3055">
                <a:solidFill>
                  <a:srgbClr val="69412F"/>
                </a:solidFill>
                <a:latin typeface="Arapey"/>
                <a:ea typeface="Arapey"/>
                <a:cs typeface="Arapey"/>
                <a:sym typeface="Arapey"/>
              </a:rPr>
              <a:t>“(Yaitu) orang-orang yang beriman dan hati mereka menjadi tenteram dengan </a:t>
            </a:r>
          </a:p>
          <a:p>
            <a:pPr algn="l">
              <a:lnSpc>
                <a:spcPts val="4278"/>
              </a:lnSpc>
            </a:pPr>
            <a:r>
              <a:rPr lang="en-US" sz="3055">
                <a:solidFill>
                  <a:srgbClr val="69412F"/>
                </a:solidFill>
                <a:latin typeface="Arapey"/>
                <a:ea typeface="Arapey"/>
                <a:cs typeface="Arapey"/>
                <a:sym typeface="Arapey"/>
              </a:rPr>
              <a:t>mengingat Allah. Ingatlah, hanya dengan mengingat Allah-lah hati menjadi tenteram.” </a:t>
            </a:r>
          </a:p>
          <a:p>
            <a:pPr algn="l">
              <a:lnSpc>
                <a:spcPts val="4278"/>
              </a:lnSpc>
            </a:pPr>
            <a:r>
              <a:rPr lang="en-US" sz="3055">
                <a:solidFill>
                  <a:srgbClr val="69412F"/>
                </a:solidFill>
                <a:latin typeface="Arapey"/>
                <a:ea typeface="Arapey"/>
                <a:cs typeface="Arapey"/>
                <a:sym typeface="Arapey"/>
              </a:rPr>
              <a:t>Ayat ini menunjukkan bahwa ketenangan dan kebahagiaan sejati hanya dapat diraih </a:t>
            </a:r>
          </a:p>
          <a:p>
            <a:pPr algn="l">
              <a:lnSpc>
                <a:spcPts val="4278"/>
              </a:lnSpc>
            </a:pPr>
            <a:r>
              <a:rPr lang="en-US" sz="3055">
                <a:solidFill>
                  <a:srgbClr val="69412F"/>
                </a:solidFill>
                <a:latin typeface="Arapey"/>
                <a:ea typeface="Arapey"/>
                <a:cs typeface="Arapey"/>
                <a:sym typeface="Arapey"/>
              </a:rPr>
              <a:t>melalui relasi spiritual yang kuat dengan Allah. Segala bentuk kekayaan, jabatan, atau </a:t>
            </a:r>
          </a:p>
          <a:p>
            <a:pPr algn="l">
              <a:lnSpc>
                <a:spcPts val="4278"/>
              </a:lnSpc>
            </a:pPr>
            <a:r>
              <a:rPr lang="en-US" sz="3055">
                <a:solidFill>
                  <a:srgbClr val="69412F"/>
                </a:solidFill>
                <a:latin typeface="Arapey"/>
                <a:ea typeface="Arapey"/>
                <a:cs typeface="Arapey"/>
                <a:sym typeface="Arapey"/>
              </a:rPr>
              <a:t>kepuasan duniawi tidak mampu menggantikan rasa tenteram yang lahir dari ketundukan </a:t>
            </a:r>
          </a:p>
          <a:p>
            <a:pPr algn="l">
              <a:lnSpc>
                <a:spcPts val="4278"/>
              </a:lnSpc>
            </a:pPr>
            <a:r>
              <a:rPr lang="en-US" sz="3055">
                <a:solidFill>
                  <a:srgbClr val="69412F"/>
                </a:solidFill>
                <a:latin typeface="Arapey"/>
                <a:ea typeface="Arapey"/>
                <a:cs typeface="Arapey"/>
                <a:sym typeface="Arapey"/>
              </a:rPr>
              <a:t>kepada Sang Pencipta.</a:t>
            </a:r>
          </a:p>
          <a:p>
            <a:pPr algn="l">
              <a:lnSpc>
                <a:spcPts val="4278"/>
              </a:lnSpc>
            </a:pPr>
            <a:endParaRPr lang="en-US" sz="3055">
              <a:solidFill>
                <a:srgbClr val="69412F"/>
              </a:solidFill>
              <a:latin typeface="Arapey"/>
              <a:ea typeface="Arapey"/>
              <a:cs typeface="Arapey"/>
              <a:sym typeface="Arapey"/>
            </a:endParaRPr>
          </a:p>
        </p:txBody>
      </p:sp>
      <p:sp>
        <p:nvSpPr>
          <p:cNvPr id="8" name="TextBox 8"/>
          <p:cNvSpPr txBox="1"/>
          <p:nvPr/>
        </p:nvSpPr>
        <p:spPr>
          <a:xfrm>
            <a:off x="1180408" y="2874607"/>
            <a:ext cx="10184676" cy="942442"/>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5. KEBUTUHAN MANUSIA TERHADAP AGAMA</a:t>
            </a:r>
          </a:p>
          <a:p>
            <a:pPr algn="ctr">
              <a:lnSpc>
                <a:spcPts val="3460"/>
              </a:lnSpc>
            </a:pPr>
            <a:endParaRPr lang="en-US" sz="4380">
              <a:solidFill>
                <a:srgbClr val="69412F"/>
              </a:solidFill>
              <a:latin typeface="Arapey"/>
              <a:ea typeface="Arapey"/>
              <a:cs typeface="Arapey"/>
              <a:sym typeface="Arape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1116411" y="-87014"/>
            <a:ext cx="3466728" cy="2077549"/>
          </a:xfrm>
          <a:custGeom>
            <a:avLst/>
            <a:gdLst/>
            <a:ahLst/>
            <a:cxnLst/>
            <a:rect l="l" t="t" r="r" b="b"/>
            <a:pathLst>
              <a:path w="3466728" h="2077549">
                <a:moveTo>
                  <a:pt x="0" y="0"/>
                </a:moveTo>
                <a:lnTo>
                  <a:pt x="3466728" y="0"/>
                </a:lnTo>
                <a:lnTo>
                  <a:pt x="3466728" y="2077549"/>
                </a:lnTo>
                <a:lnTo>
                  <a:pt x="0" y="20775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2055053" y="2646007"/>
            <a:ext cx="14177894" cy="4332456"/>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Dalam sudut pandang filosofis dan psikologis, agama memenuhi kebutuhan </a:t>
            </a:r>
          </a:p>
          <a:p>
            <a:pPr algn="l">
              <a:lnSpc>
                <a:spcPts val="4278"/>
              </a:lnSpc>
            </a:pPr>
            <a:r>
              <a:rPr lang="en-US" sz="3055">
                <a:solidFill>
                  <a:srgbClr val="69412F"/>
                </a:solidFill>
                <a:latin typeface="Arapey"/>
                <a:ea typeface="Arapey"/>
                <a:cs typeface="Arapey"/>
                <a:sym typeface="Arapey"/>
              </a:rPr>
              <a:t>manusia akan orientasi nilai dan ketertiban moral. Harun Nasution menjelaskan bahwa </a:t>
            </a:r>
          </a:p>
          <a:p>
            <a:pPr algn="l">
              <a:lnSpc>
                <a:spcPts val="4278"/>
              </a:lnSpc>
            </a:pPr>
            <a:r>
              <a:rPr lang="en-US" sz="3055">
                <a:solidFill>
                  <a:srgbClr val="69412F"/>
                </a:solidFill>
                <a:latin typeface="Arapey"/>
                <a:ea typeface="Arapey"/>
                <a:cs typeface="Arapey"/>
                <a:sym typeface="Arapey"/>
              </a:rPr>
              <a:t>manusia adalah makhluk yang bertanya: dari mana aku berasal, untuk apa aku hidup, </a:t>
            </a:r>
          </a:p>
          <a:p>
            <a:pPr algn="l">
              <a:lnSpc>
                <a:spcPts val="4278"/>
              </a:lnSpc>
            </a:pPr>
            <a:r>
              <a:rPr lang="en-US" sz="3055">
                <a:solidFill>
                  <a:srgbClr val="69412F"/>
                </a:solidFill>
                <a:latin typeface="Arapey"/>
                <a:ea typeface="Arapey"/>
                <a:cs typeface="Arapey"/>
                <a:sym typeface="Arapey"/>
              </a:rPr>
              <a:t>dan ke mana aku akan kembali? Pertanyaan-pertanyaan ini tidak dapat dijawab secara </a:t>
            </a:r>
          </a:p>
          <a:p>
            <a:pPr algn="l">
              <a:lnSpc>
                <a:spcPts val="4278"/>
              </a:lnSpc>
            </a:pPr>
            <a:r>
              <a:rPr lang="en-US" sz="3055">
                <a:solidFill>
                  <a:srgbClr val="69412F"/>
                </a:solidFill>
                <a:latin typeface="Arapey"/>
                <a:ea typeface="Arapey"/>
                <a:cs typeface="Arapey"/>
                <a:sym typeface="Arapey"/>
              </a:rPr>
              <a:t>memuaskan oleh sains atau filsafat sekuler. Di sinilah agama hadir membawa jawaban </a:t>
            </a:r>
          </a:p>
          <a:p>
            <a:pPr algn="l">
              <a:lnSpc>
                <a:spcPts val="4278"/>
              </a:lnSpc>
            </a:pPr>
            <a:r>
              <a:rPr lang="en-US" sz="3055">
                <a:solidFill>
                  <a:srgbClr val="69412F"/>
                </a:solidFill>
                <a:latin typeface="Arapey"/>
                <a:ea typeface="Arapey"/>
                <a:cs typeface="Arapey"/>
                <a:sym typeface="Arapey"/>
              </a:rPr>
              <a:t>ilahiah yang menyentuh dimensi terdalam dari jiwa manusia. Tanpa agama, manusia </a:t>
            </a:r>
          </a:p>
          <a:p>
            <a:pPr algn="l">
              <a:lnSpc>
                <a:spcPts val="4278"/>
              </a:lnSpc>
            </a:pPr>
            <a:r>
              <a:rPr lang="en-US" sz="3055">
                <a:solidFill>
                  <a:srgbClr val="69412F"/>
                </a:solidFill>
                <a:latin typeface="Arapey"/>
                <a:ea typeface="Arapey"/>
                <a:cs typeface="Arapey"/>
                <a:sym typeface="Arapey"/>
              </a:rPr>
              <a:t>akan kehilangan arah dan mengalami kehampaan eksistensial.</a:t>
            </a:r>
          </a:p>
          <a:p>
            <a:pPr algn="l">
              <a:lnSpc>
                <a:spcPts val="4278"/>
              </a:lnSpc>
            </a:pPr>
            <a:endParaRPr lang="en-US" sz="3055">
              <a:solidFill>
                <a:srgbClr val="69412F"/>
              </a:solidFill>
              <a:latin typeface="Arapey"/>
              <a:ea typeface="Arapey"/>
              <a:cs typeface="Arapey"/>
              <a:sym typeface="Arapey"/>
            </a:endParaRPr>
          </a:p>
        </p:txBody>
      </p:sp>
      <p:sp>
        <p:nvSpPr>
          <p:cNvPr id="8" name="TextBox 8"/>
          <p:cNvSpPr txBox="1"/>
          <p:nvPr/>
        </p:nvSpPr>
        <p:spPr>
          <a:xfrm>
            <a:off x="1770529" y="1974206"/>
            <a:ext cx="10184676" cy="942442"/>
          </a:xfrm>
          <a:prstGeom prst="rect">
            <a:avLst/>
          </a:prstGeom>
        </p:spPr>
        <p:txBody>
          <a:bodyPr lIns="0" tIns="0" rIns="0" bIns="0" rtlCol="0" anchor="t">
            <a:spAutoFit/>
          </a:bodyPr>
          <a:lstStyle/>
          <a:p>
            <a:pPr algn="ctr">
              <a:lnSpc>
                <a:spcPts val="3460"/>
              </a:lnSpc>
            </a:pPr>
            <a:r>
              <a:rPr lang="en-US" sz="4380">
                <a:solidFill>
                  <a:srgbClr val="69412F"/>
                </a:solidFill>
                <a:latin typeface="Arapey"/>
                <a:ea typeface="Arapey"/>
                <a:cs typeface="Arapey"/>
                <a:sym typeface="Arapey"/>
              </a:rPr>
              <a:t>5. KEBUTUHAN MANUSIA TERHADAP AGAMA</a:t>
            </a:r>
          </a:p>
          <a:p>
            <a:pPr algn="ctr">
              <a:lnSpc>
                <a:spcPts val="3460"/>
              </a:lnSpc>
            </a:pPr>
            <a:endParaRPr lang="en-US" sz="4380">
              <a:solidFill>
                <a:srgbClr val="69412F"/>
              </a:solidFill>
              <a:latin typeface="Arapey"/>
              <a:ea typeface="Arapey"/>
              <a:cs typeface="Arapey"/>
              <a:sym typeface="Arapey"/>
            </a:endParaRPr>
          </a:p>
        </p:txBody>
      </p:sp>
      <p:sp>
        <p:nvSpPr>
          <p:cNvPr id="9" name="Freeform 9"/>
          <p:cNvSpPr/>
          <p:nvPr/>
        </p:nvSpPr>
        <p:spPr>
          <a:xfrm>
            <a:off x="7558203" y="8907904"/>
            <a:ext cx="5034485" cy="4387550"/>
          </a:xfrm>
          <a:custGeom>
            <a:avLst/>
            <a:gdLst/>
            <a:ahLst/>
            <a:cxnLst/>
            <a:rect l="l" t="t" r="r" b="b"/>
            <a:pathLst>
              <a:path w="5034485" h="4387550">
                <a:moveTo>
                  <a:pt x="0" y="0"/>
                </a:moveTo>
                <a:lnTo>
                  <a:pt x="5034485" y="0"/>
                </a:lnTo>
                <a:lnTo>
                  <a:pt x="5034485" y="4387550"/>
                </a:lnTo>
                <a:lnTo>
                  <a:pt x="0" y="4387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rot="1246412">
            <a:off x="-688703" y="7153039"/>
            <a:ext cx="5287846" cy="6267921"/>
          </a:xfrm>
          <a:custGeom>
            <a:avLst/>
            <a:gdLst/>
            <a:ahLst/>
            <a:cxnLst/>
            <a:rect l="l" t="t" r="r" b="b"/>
            <a:pathLst>
              <a:path w="5287846" h="6267921">
                <a:moveTo>
                  <a:pt x="0" y="0"/>
                </a:moveTo>
                <a:lnTo>
                  <a:pt x="5287846" y="0"/>
                </a:lnTo>
                <a:lnTo>
                  <a:pt x="5287846" y="6267922"/>
                </a:lnTo>
                <a:lnTo>
                  <a:pt x="0" y="6267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3731124" y="2939329"/>
            <a:ext cx="4682598" cy="4408342"/>
          </a:xfrm>
          <a:custGeom>
            <a:avLst/>
            <a:gdLst/>
            <a:ahLst/>
            <a:cxnLst/>
            <a:rect l="l" t="t" r="r" b="b"/>
            <a:pathLst>
              <a:path w="4682598" h="4408342">
                <a:moveTo>
                  <a:pt x="0" y="0"/>
                </a:moveTo>
                <a:lnTo>
                  <a:pt x="4682598" y="0"/>
                </a:lnTo>
                <a:lnTo>
                  <a:pt x="4682598" y="4408342"/>
                </a:lnTo>
                <a:lnTo>
                  <a:pt x="0" y="4408342"/>
                </a:lnTo>
                <a:lnTo>
                  <a:pt x="0" y="0"/>
                </a:lnTo>
                <a:close/>
              </a:path>
            </a:pathLst>
          </a:custGeom>
          <a:blipFill>
            <a:blip r:embed="rId18"/>
            <a:stretch>
              <a:fillRect l="-41038"/>
            </a:stretch>
          </a:blipFill>
        </p:spPr>
      </p:sp>
      <p:sp>
        <p:nvSpPr>
          <p:cNvPr id="11" name="TextBox 11"/>
          <p:cNvSpPr txBox="1"/>
          <p:nvPr/>
        </p:nvSpPr>
        <p:spPr>
          <a:xfrm>
            <a:off x="2369092" y="1276590"/>
            <a:ext cx="7182776" cy="1916395"/>
          </a:xfrm>
          <a:prstGeom prst="rect">
            <a:avLst/>
          </a:prstGeom>
        </p:spPr>
        <p:txBody>
          <a:bodyPr lIns="0" tIns="0" rIns="0" bIns="0" rtlCol="0" anchor="t">
            <a:spAutoFit/>
          </a:bodyPr>
          <a:lstStyle/>
          <a:p>
            <a:pPr algn="l">
              <a:lnSpc>
                <a:spcPts val="7111"/>
              </a:lnSpc>
            </a:pPr>
            <a:r>
              <a:rPr lang="en-US" sz="9001">
                <a:solidFill>
                  <a:srgbClr val="69412F"/>
                </a:solidFill>
                <a:latin typeface="Arapey Bold"/>
                <a:ea typeface="Arapey Bold"/>
                <a:cs typeface="Arapey Bold"/>
                <a:sym typeface="Arapey Bold"/>
              </a:rPr>
              <a:t>LATAR BELAKANG</a:t>
            </a:r>
          </a:p>
        </p:txBody>
      </p:sp>
      <p:sp>
        <p:nvSpPr>
          <p:cNvPr id="12" name="TextBox 12"/>
          <p:cNvSpPr txBox="1"/>
          <p:nvPr/>
        </p:nvSpPr>
        <p:spPr>
          <a:xfrm>
            <a:off x="2369092" y="3116785"/>
            <a:ext cx="11082713" cy="4190430"/>
          </a:xfrm>
          <a:prstGeom prst="rect">
            <a:avLst/>
          </a:prstGeom>
        </p:spPr>
        <p:txBody>
          <a:bodyPr lIns="0" tIns="0" rIns="0" bIns="0" rtlCol="0" anchor="t">
            <a:spAutoFit/>
          </a:bodyPr>
          <a:lstStyle/>
          <a:p>
            <a:pPr algn="l">
              <a:lnSpc>
                <a:spcPts val="4769"/>
              </a:lnSpc>
            </a:pPr>
            <a:r>
              <a:rPr lang="en-US" sz="3406">
                <a:solidFill>
                  <a:srgbClr val="69412F"/>
                </a:solidFill>
                <a:latin typeface="Arapey"/>
                <a:ea typeface="Arapey"/>
                <a:cs typeface="Arapey"/>
                <a:sym typeface="Arapey"/>
              </a:rPr>
              <a:t>Pembahasan tentang manusia dan agama merupakan topik yang selalu relevan sepanjang sejarah, dari masa filsuf Yunani kuno hingga era modern. Manusia, sebagai makhluk fisik, intelektual, dan spiritual, tidak dapat dipisahkan dari nilai-nilai agama. Agama berperan bukan hanya sebagai sistem kepercayaan, tetapi juga sebagai panduan hidup yang membentuk kesadaran, moralitas, dan arah hidup.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398179" y="4110283"/>
            <a:ext cx="15491641" cy="3550788"/>
          </a:xfrm>
          <a:prstGeom prst="rect">
            <a:avLst/>
          </a:prstGeom>
        </p:spPr>
        <p:txBody>
          <a:bodyPr lIns="0" tIns="0" rIns="0" bIns="0" rtlCol="0" anchor="t">
            <a:spAutoFit/>
          </a:bodyPr>
          <a:lstStyle/>
          <a:p>
            <a:pPr algn="ctr">
              <a:lnSpc>
                <a:spcPts val="4674"/>
              </a:lnSpc>
            </a:pPr>
            <a:r>
              <a:rPr lang="en-US" sz="3339">
                <a:solidFill>
                  <a:srgbClr val="69412F"/>
                </a:solidFill>
                <a:latin typeface="Arapey"/>
                <a:ea typeface="Arapey"/>
                <a:cs typeface="Arapey"/>
                <a:sym typeface="Arapey"/>
              </a:rPr>
              <a:t>Meskipun agama merupakan fitrah dan kebutuhan dasar manusia, kenyataannya </a:t>
            </a:r>
          </a:p>
          <a:p>
            <a:pPr algn="ctr">
              <a:lnSpc>
                <a:spcPts val="4674"/>
              </a:lnSpc>
            </a:pPr>
            <a:r>
              <a:rPr lang="en-US" sz="3339">
                <a:solidFill>
                  <a:srgbClr val="69412F"/>
                </a:solidFill>
                <a:latin typeface="Arapey"/>
                <a:ea typeface="Arapey"/>
                <a:cs typeface="Arapey"/>
                <a:sym typeface="Arapey"/>
              </a:rPr>
              <a:t>perjalanan keberagamaan manusia tidaklah mudah. Dalam kehidupan sehari-hari, </a:t>
            </a:r>
          </a:p>
          <a:p>
            <a:pPr algn="ctr">
              <a:lnSpc>
                <a:spcPts val="4674"/>
              </a:lnSpc>
            </a:pPr>
            <a:r>
              <a:rPr lang="en-US" sz="3339">
                <a:solidFill>
                  <a:srgbClr val="69412F"/>
                </a:solidFill>
                <a:latin typeface="Arapey"/>
                <a:ea typeface="Arapey"/>
                <a:cs typeface="Arapey"/>
                <a:sym typeface="Arapey"/>
              </a:rPr>
              <a:t>manusia senantiasa menghadapi berbagai tantangan yang dapat melemahkan bahkan </a:t>
            </a:r>
          </a:p>
          <a:p>
            <a:pPr algn="ctr">
              <a:lnSpc>
                <a:spcPts val="4674"/>
              </a:lnSpc>
            </a:pPr>
            <a:r>
              <a:rPr lang="en-US" sz="3339">
                <a:solidFill>
                  <a:srgbClr val="69412F"/>
                </a:solidFill>
                <a:latin typeface="Arapey"/>
                <a:ea typeface="Arapey"/>
                <a:cs typeface="Arapey"/>
                <a:sym typeface="Arapey"/>
              </a:rPr>
              <a:t>memalingkan dirinya dari jalan agama. Tantangan ini datang baik dari dalam diri </a:t>
            </a:r>
          </a:p>
          <a:p>
            <a:pPr algn="ctr">
              <a:lnSpc>
                <a:spcPts val="4674"/>
              </a:lnSpc>
            </a:pPr>
            <a:r>
              <a:rPr lang="en-US" sz="3339">
                <a:solidFill>
                  <a:srgbClr val="69412F"/>
                </a:solidFill>
                <a:latin typeface="Arapey"/>
                <a:ea typeface="Arapey"/>
                <a:cs typeface="Arapey"/>
                <a:sym typeface="Arapey"/>
              </a:rPr>
              <a:t>(internal) maupun dari lingkungan dan sistem sosial (eksternal).</a:t>
            </a:r>
          </a:p>
          <a:p>
            <a:pPr algn="ctr">
              <a:lnSpc>
                <a:spcPts val="4674"/>
              </a:lnSpc>
            </a:pPr>
            <a:endParaRPr lang="en-US" sz="3339">
              <a:solidFill>
                <a:srgbClr val="69412F"/>
              </a:solidFill>
              <a:latin typeface="Arapey"/>
              <a:ea typeface="Arapey"/>
              <a:cs typeface="Arapey"/>
              <a:sym typeface="Arapey"/>
            </a:endParaRPr>
          </a:p>
        </p:txBody>
      </p:sp>
      <p:sp>
        <p:nvSpPr>
          <p:cNvPr id="7" name="TextBox 7"/>
          <p:cNvSpPr txBox="1"/>
          <p:nvPr/>
        </p:nvSpPr>
        <p:spPr>
          <a:xfrm>
            <a:off x="4562840" y="3544223"/>
            <a:ext cx="9162319" cy="843348"/>
          </a:xfrm>
          <a:prstGeom prst="rect">
            <a:avLst/>
          </a:prstGeom>
        </p:spPr>
        <p:txBody>
          <a:bodyPr lIns="0" tIns="0" rIns="0" bIns="0" rtlCol="0" anchor="t">
            <a:spAutoFit/>
          </a:bodyPr>
          <a:lstStyle/>
          <a:p>
            <a:pPr algn="ctr">
              <a:lnSpc>
                <a:spcPts val="3112"/>
              </a:lnSpc>
            </a:pPr>
            <a:r>
              <a:rPr lang="en-US" sz="3940">
                <a:solidFill>
                  <a:srgbClr val="69412F"/>
                </a:solidFill>
                <a:latin typeface="Arapey Bold"/>
                <a:ea typeface="Arapey Bold"/>
                <a:cs typeface="Arapey Bold"/>
                <a:sym typeface="Arapey Bold"/>
              </a:rPr>
              <a:t>6. TANTANGAN MANUSIA BERAGAMA</a:t>
            </a:r>
          </a:p>
          <a:p>
            <a:pPr algn="ctr">
              <a:lnSpc>
                <a:spcPts val="3112"/>
              </a:lnSpc>
            </a:pPr>
            <a:endParaRPr lang="en-US" sz="3940">
              <a:solidFill>
                <a:srgbClr val="69412F"/>
              </a:solidFill>
              <a:latin typeface="Arapey Bold"/>
              <a:ea typeface="Arapey Bold"/>
              <a:cs typeface="Arapey Bold"/>
              <a:sym typeface="Arapey Bold"/>
            </a:endParaRPr>
          </a:p>
        </p:txBody>
      </p:sp>
      <p:sp>
        <p:nvSpPr>
          <p:cNvPr id="8" name="Freeform 8"/>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8390045">
            <a:off x="-6002951" y="-3147204"/>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243420" y="1862049"/>
            <a:ext cx="9162319" cy="850633"/>
          </a:xfrm>
          <a:prstGeom prst="rect">
            <a:avLst/>
          </a:prstGeom>
        </p:spPr>
        <p:txBody>
          <a:bodyPr lIns="0" tIns="0" rIns="0" bIns="0" rtlCol="0" anchor="t">
            <a:spAutoFit/>
          </a:bodyPr>
          <a:lstStyle/>
          <a:p>
            <a:pPr algn="ctr">
              <a:lnSpc>
                <a:spcPts val="3112"/>
              </a:lnSpc>
            </a:pPr>
            <a:r>
              <a:rPr lang="en-US" sz="3940">
                <a:solidFill>
                  <a:srgbClr val="69412F"/>
                </a:solidFill>
                <a:latin typeface="Arapey"/>
                <a:ea typeface="Arapey"/>
                <a:cs typeface="Arapey"/>
                <a:sym typeface="Arapey"/>
              </a:rPr>
              <a:t>6. TANTANGAN MANUSIA BERAGAMA</a:t>
            </a:r>
          </a:p>
          <a:p>
            <a:pPr algn="ctr">
              <a:lnSpc>
                <a:spcPts val="3112"/>
              </a:lnSpc>
            </a:pPr>
            <a:endParaRPr lang="en-US" sz="3940">
              <a:solidFill>
                <a:srgbClr val="69412F"/>
              </a:solidFill>
              <a:latin typeface="Arapey"/>
              <a:ea typeface="Arapey"/>
              <a:cs typeface="Arapey"/>
              <a:sym typeface="Arapey"/>
            </a:endParaRPr>
          </a:p>
        </p:txBody>
      </p:sp>
      <p:sp>
        <p:nvSpPr>
          <p:cNvPr id="7" name="TextBox 7"/>
          <p:cNvSpPr txBox="1"/>
          <p:nvPr/>
        </p:nvSpPr>
        <p:spPr>
          <a:xfrm>
            <a:off x="2016953" y="5316545"/>
            <a:ext cx="14254094" cy="4875381"/>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QS. Yusuf ayat 53 menyatakan: </a:t>
            </a:r>
          </a:p>
          <a:p>
            <a:pPr algn="l">
              <a:lnSpc>
                <a:spcPts val="4278"/>
              </a:lnSpc>
            </a:pPr>
            <a:r>
              <a:rPr lang="en-US" sz="3055">
                <a:solidFill>
                  <a:srgbClr val="69412F"/>
                </a:solidFill>
                <a:latin typeface="Arapey"/>
                <a:ea typeface="Arapey"/>
                <a:cs typeface="Arapey"/>
                <a:sym typeface="Arapey"/>
              </a:rPr>
              <a:t>“Sesungguhnya nafsu itu selalu menyuruh kepada kejahatan, kecuali nafsu yang </a:t>
            </a:r>
          </a:p>
          <a:p>
            <a:pPr algn="l">
              <a:lnSpc>
                <a:spcPts val="4278"/>
              </a:lnSpc>
            </a:pPr>
            <a:r>
              <a:rPr lang="en-US" sz="3055">
                <a:solidFill>
                  <a:srgbClr val="69412F"/>
                </a:solidFill>
                <a:latin typeface="Arapey"/>
                <a:ea typeface="Arapey"/>
                <a:cs typeface="Arapey"/>
                <a:sym typeface="Arapey"/>
              </a:rPr>
              <a:t>diberi rahmat oleh Tuhanku.”</a:t>
            </a:r>
          </a:p>
          <a:p>
            <a:pPr algn="l">
              <a:lnSpc>
                <a:spcPts val="4278"/>
              </a:lnSpc>
            </a:pPr>
            <a:r>
              <a:rPr lang="en-US" sz="3055">
                <a:solidFill>
                  <a:srgbClr val="69412F"/>
                </a:solidFill>
                <a:latin typeface="Arapey"/>
                <a:ea typeface="Arapey"/>
                <a:cs typeface="Arapey"/>
                <a:sym typeface="Arapey"/>
              </a:rPr>
              <a:t>Ayat ini menunjukkan bahwa kecenderungan manusia kepada penyimpangan bukanlah </a:t>
            </a:r>
          </a:p>
          <a:p>
            <a:pPr algn="l">
              <a:lnSpc>
                <a:spcPts val="4278"/>
              </a:lnSpc>
            </a:pPr>
            <a:r>
              <a:rPr lang="en-US" sz="3055">
                <a:solidFill>
                  <a:srgbClr val="69412F"/>
                </a:solidFill>
                <a:latin typeface="Arapey"/>
                <a:ea typeface="Arapey"/>
                <a:cs typeface="Arapey"/>
                <a:sym typeface="Arapey"/>
              </a:rPr>
              <a:t>hal yang asing. Namun, dengan bimbingan Allah, manusia mampu mengendalikannya. </a:t>
            </a:r>
          </a:p>
          <a:p>
            <a:pPr algn="l">
              <a:lnSpc>
                <a:spcPts val="4278"/>
              </a:lnSpc>
            </a:pPr>
            <a:r>
              <a:rPr lang="en-US" sz="3055">
                <a:solidFill>
                  <a:srgbClr val="69412F"/>
                </a:solidFill>
                <a:latin typeface="Arapey"/>
                <a:ea typeface="Arapey"/>
                <a:cs typeface="Arapey"/>
                <a:sym typeface="Arapey"/>
              </a:rPr>
              <a:t>Oleh sebab itu, pendidikan spiritual dan pembinaan akhlak sangat penting agar manusia </a:t>
            </a:r>
          </a:p>
          <a:p>
            <a:pPr algn="l">
              <a:lnSpc>
                <a:spcPts val="4278"/>
              </a:lnSpc>
            </a:pPr>
            <a:r>
              <a:rPr lang="en-US" sz="3055">
                <a:solidFill>
                  <a:srgbClr val="69412F"/>
                </a:solidFill>
                <a:latin typeface="Arapey"/>
                <a:ea typeface="Arapey"/>
                <a:cs typeface="Arapey"/>
                <a:sym typeface="Arapey"/>
              </a:rPr>
              <a:t>tidak menjadi budak hawa nafsunya.</a:t>
            </a:r>
          </a:p>
          <a:p>
            <a:pPr algn="l">
              <a:lnSpc>
                <a:spcPts val="4278"/>
              </a:lnSpc>
            </a:pPr>
            <a:endParaRPr lang="en-US" sz="3055">
              <a:solidFill>
                <a:srgbClr val="69412F"/>
              </a:solidFill>
              <a:latin typeface="Arapey"/>
              <a:ea typeface="Arapey"/>
              <a:cs typeface="Arapey"/>
              <a:sym typeface="Arapey"/>
            </a:endParaRPr>
          </a:p>
          <a:p>
            <a:pPr algn="ctr">
              <a:lnSpc>
                <a:spcPts val="4278"/>
              </a:lnSpc>
            </a:pPr>
            <a:endParaRPr lang="en-US" sz="3055">
              <a:solidFill>
                <a:srgbClr val="69412F"/>
              </a:solidFill>
              <a:latin typeface="Arapey"/>
              <a:ea typeface="Arapey"/>
              <a:cs typeface="Arapey"/>
              <a:sym typeface="Arapey"/>
            </a:endParaRPr>
          </a:p>
        </p:txBody>
      </p:sp>
      <p:sp>
        <p:nvSpPr>
          <p:cNvPr id="8" name="Freeform 8"/>
          <p:cNvSpPr/>
          <p:nvPr/>
        </p:nvSpPr>
        <p:spPr>
          <a:xfrm rot="9994797">
            <a:off x="12434633" y="-490205"/>
            <a:ext cx="3466728" cy="2077549"/>
          </a:xfrm>
          <a:custGeom>
            <a:avLst/>
            <a:gdLst/>
            <a:ahLst/>
            <a:cxnLst/>
            <a:rect l="l" t="t" r="r" b="b"/>
            <a:pathLst>
              <a:path w="3466728" h="2077549">
                <a:moveTo>
                  <a:pt x="0" y="0"/>
                </a:moveTo>
                <a:lnTo>
                  <a:pt x="3466728" y="0"/>
                </a:lnTo>
                <a:lnTo>
                  <a:pt x="3466728" y="2077549"/>
                </a:lnTo>
                <a:lnTo>
                  <a:pt x="0" y="20775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9994797">
            <a:off x="4345325" y="9723644"/>
            <a:ext cx="3466728" cy="2077549"/>
          </a:xfrm>
          <a:custGeom>
            <a:avLst/>
            <a:gdLst/>
            <a:ahLst/>
            <a:cxnLst/>
            <a:rect l="l" t="t" r="r" b="b"/>
            <a:pathLst>
              <a:path w="3466728" h="2077549">
                <a:moveTo>
                  <a:pt x="0" y="0"/>
                </a:moveTo>
                <a:lnTo>
                  <a:pt x="3466728" y="0"/>
                </a:lnTo>
                <a:lnTo>
                  <a:pt x="3466728" y="2077549"/>
                </a:lnTo>
                <a:lnTo>
                  <a:pt x="0" y="20775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244814" y="-3758740"/>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028700" y="2393236"/>
            <a:ext cx="14254094" cy="3246606"/>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Tantangan internal pertama dan utama adalah hawa nafsu. Islam mengakui </a:t>
            </a:r>
          </a:p>
          <a:p>
            <a:pPr algn="l">
              <a:lnSpc>
                <a:spcPts val="4278"/>
              </a:lnSpc>
            </a:pPr>
            <a:r>
              <a:rPr lang="en-US" sz="3055">
                <a:solidFill>
                  <a:srgbClr val="69412F"/>
                </a:solidFill>
                <a:latin typeface="Arapey"/>
                <a:ea typeface="Arapey"/>
                <a:cs typeface="Arapey"/>
                <a:sym typeface="Arapey"/>
              </a:rPr>
              <a:t>bahwa manusia diciptakan dengan potensi-potensi biologis dan psikologis, termasuk </a:t>
            </a:r>
          </a:p>
          <a:p>
            <a:pPr algn="l">
              <a:lnSpc>
                <a:spcPts val="4278"/>
              </a:lnSpc>
            </a:pPr>
            <a:r>
              <a:rPr lang="en-US" sz="3055">
                <a:solidFill>
                  <a:srgbClr val="69412F"/>
                </a:solidFill>
                <a:latin typeface="Arapey"/>
                <a:ea typeface="Arapey"/>
                <a:cs typeface="Arapey"/>
                <a:sym typeface="Arapey"/>
              </a:rPr>
              <a:t>kecenderungan kepada kenikmatan duniawi. Jika hawa nafsu tidak dikendalikan oleh </a:t>
            </a:r>
          </a:p>
          <a:p>
            <a:pPr algn="l">
              <a:lnSpc>
                <a:spcPts val="4278"/>
              </a:lnSpc>
            </a:pPr>
            <a:r>
              <a:rPr lang="en-US" sz="3055">
                <a:solidFill>
                  <a:srgbClr val="69412F"/>
                </a:solidFill>
                <a:latin typeface="Arapey"/>
                <a:ea typeface="Arapey"/>
                <a:cs typeface="Arapey"/>
                <a:sym typeface="Arapey"/>
              </a:rPr>
              <a:t>akal dan hati yang terdidik dalam iman, maka ia dapat menyeret manusia pada </a:t>
            </a:r>
          </a:p>
          <a:p>
            <a:pPr algn="l">
              <a:lnSpc>
                <a:spcPts val="4278"/>
              </a:lnSpc>
            </a:pPr>
            <a:r>
              <a:rPr lang="en-US" sz="3055">
                <a:solidFill>
                  <a:srgbClr val="69412F"/>
                </a:solidFill>
                <a:latin typeface="Arapey"/>
                <a:ea typeface="Arapey"/>
                <a:cs typeface="Arapey"/>
                <a:sym typeface="Arapey"/>
              </a:rPr>
              <a:t>perbuatan yang melanggar norma agama. </a:t>
            </a:r>
          </a:p>
          <a:p>
            <a:pPr algn="ctr">
              <a:lnSpc>
                <a:spcPts val="4278"/>
              </a:lnSpc>
            </a:pPr>
            <a:endParaRPr lang="en-US" sz="3055">
              <a:solidFill>
                <a:srgbClr val="69412F"/>
              </a:solidFill>
              <a:latin typeface="Arapey"/>
              <a:ea typeface="Arapey"/>
              <a:cs typeface="Arapey"/>
              <a:sym typeface="Arape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58945" y="-3329454"/>
            <a:ext cx="3931351" cy="5907769"/>
          </a:xfrm>
          <a:custGeom>
            <a:avLst/>
            <a:gdLst/>
            <a:ahLst/>
            <a:cxnLst/>
            <a:rect l="l" t="t" r="r" b="b"/>
            <a:pathLst>
              <a:path w="3931351" h="5907769">
                <a:moveTo>
                  <a:pt x="0" y="0"/>
                </a:moveTo>
                <a:lnTo>
                  <a:pt x="3931351" y="0"/>
                </a:lnTo>
                <a:lnTo>
                  <a:pt x="3931351" y="5907768"/>
                </a:lnTo>
                <a:lnTo>
                  <a:pt x="0" y="5907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235254" y="1110640"/>
            <a:ext cx="9162319" cy="850633"/>
          </a:xfrm>
          <a:prstGeom prst="rect">
            <a:avLst/>
          </a:prstGeom>
        </p:spPr>
        <p:txBody>
          <a:bodyPr lIns="0" tIns="0" rIns="0" bIns="0" rtlCol="0" anchor="t">
            <a:spAutoFit/>
          </a:bodyPr>
          <a:lstStyle/>
          <a:p>
            <a:pPr algn="ctr">
              <a:lnSpc>
                <a:spcPts val="3112"/>
              </a:lnSpc>
            </a:pPr>
            <a:r>
              <a:rPr lang="en-US" sz="3940">
                <a:solidFill>
                  <a:srgbClr val="69412F"/>
                </a:solidFill>
                <a:latin typeface="Arapey"/>
                <a:ea typeface="Arapey"/>
                <a:cs typeface="Arapey"/>
                <a:sym typeface="Arapey"/>
              </a:rPr>
              <a:t>6. TANTANGAN MANUSIA BERAGAMA</a:t>
            </a:r>
          </a:p>
          <a:p>
            <a:pPr algn="ctr">
              <a:lnSpc>
                <a:spcPts val="3112"/>
              </a:lnSpc>
            </a:pPr>
            <a:endParaRPr lang="en-US" sz="3940">
              <a:solidFill>
                <a:srgbClr val="69412F"/>
              </a:solidFill>
              <a:latin typeface="Arapey"/>
              <a:ea typeface="Arapey"/>
              <a:cs typeface="Arapey"/>
              <a:sym typeface="Arapey"/>
            </a:endParaRPr>
          </a:p>
        </p:txBody>
      </p:sp>
      <p:sp>
        <p:nvSpPr>
          <p:cNvPr id="7" name="TextBox 7"/>
          <p:cNvSpPr txBox="1"/>
          <p:nvPr/>
        </p:nvSpPr>
        <p:spPr>
          <a:xfrm>
            <a:off x="2270526" y="5076825"/>
            <a:ext cx="14254094" cy="4875381"/>
          </a:xfrm>
          <a:prstGeom prst="rect">
            <a:avLst/>
          </a:prstGeom>
        </p:spPr>
        <p:txBody>
          <a:bodyPr lIns="0" tIns="0" rIns="0" bIns="0" rtlCol="0" anchor="t">
            <a:spAutoFit/>
          </a:bodyPr>
          <a:lstStyle/>
          <a:p>
            <a:pPr algn="l">
              <a:lnSpc>
                <a:spcPts val="4278"/>
              </a:lnSpc>
            </a:pPr>
            <a:r>
              <a:rPr lang="en-US" sz="3055">
                <a:solidFill>
                  <a:srgbClr val="69412F"/>
                </a:solidFill>
                <a:latin typeface="Arapey"/>
                <a:ea typeface="Arapey"/>
                <a:cs typeface="Arapey"/>
                <a:sym typeface="Arapey"/>
              </a:rPr>
              <a:t>QS. Al-Anfal ayat 36 menyatakan: </a:t>
            </a:r>
          </a:p>
          <a:p>
            <a:pPr algn="l">
              <a:lnSpc>
                <a:spcPts val="4278"/>
              </a:lnSpc>
            </a:pPr>
            <a:r>
              <a:rPr lang="en-US" sz="3055">
                <a:solidFill>
                  <a:srgbClr val="69412F"/>
                </a:solidFill>
                <a:latin typeface="Arapey"/>
                <a:ea typeface="Arapey"/>
                <a:cs typeface="Arapey"/>
                <a:sym typeface="Arapey"/>
              </a:rPr>
              <a:t>“Sesungguhnya orang-orang kafir itu menafkahkan harta mereka untuk </a:t>
            </a:r>
          </a:p>
          <a:p>
            <a:pPr algn="l">
              <a:lnSpc>
                <a:spcPts val="4278"/>
              </a:lnSpc>
            </a:pPr>
            <a:r>
              <a:rPr lang="en-US" sz="3055">
                <a:solidFill>
                  <a:srgbClr val="69412F"/>
                </a:solidFill>
                <a:latin typeface="Arapey"/>
                <a:ea typeface="Arapey"/>
                <a:cs typeface="Arapey"/>
                <a:sym typeface="Arapey"/>
              </a:rPr>
              <a:t>menghalangi (manusia) dari jalan Allah...” </a:t>
            </a:r>
          </a:p>
          <a:p>
            <a:pPr algn="l">
              <a:lnSpc>
                <a:spcPts val="4278"/>
              </a:lnSpc>
            </a:pPr>
            <a:r>
              <a:rPr lang="en-US" sz="3055">
                <a:solidFill>
                  <a:srgbClr val="69412F"/>
                </a:solidFill>
                <a:latin typeface="Arapey"/>
                <a:ea typeface="Arapey"/>
                <a:cs typeface="Arapey"/>
                <a:sym typeface="Arapey"/>
              </a:rPr>
              <a:t>Ayat ini menegaskan bahwa ada kekuatan sosial dan ekonomi yang secara sadar ingin </a:t>
            </a:r>
          </a:p>
          <a:p>
            <a:pPr algn="l">
              <a:lnSpc>
                <a:spcPts val="4278"/>
              </a:lnSpc>
            </a:pPr>
            <a:r>
              <a:rPr lang="en-US" sz="3055">
                <a:solidFill>
                  <a:srgbClr val="69412F"/>
                </a:solidFill>
                <a:latin typeface="Arapey"/>
                <a:ea typeface="Arapey"/>
                <a:cs typeface="Arapey"/>
                <a:sym typeface="Arapey"/>
              </a:rPr>
              <a:t>menjauhkan manusia dari agama. Untuk itu, umat Islam dituntut untuk lebih kritis, </a:t>
            </a:r>
          </a:p>
          <a:p>
            <a:pPr algn="l">
              <a:lnSpc>
                <a:spcPts val="4278"/>
              </a:lnSpc>
            </a:pPr>
            <a:r>
              <a:rPr lang="en-US" sz="3055">
                <a:solidFill>
                  <a:srgbClr val="69412F"/>
                </a:solidFill>
                <a:latin typeface="Arapey"/>
                <a:ea typeface="Arapey"/>
                <a:cs typeface="Arapey"/>
                <a:sym typeface="Arapey"/>
              </a:rPr>
              <a:t>selektif, dan kokoh dalam menjaga iman. Pendidikan agama yang kuat dan kontekstual </a:t>
            </a:r>
          </a:p>
          <a:p>
            <a:pPr algn="l">
              <a:lnSpc>
                <a:spcPts val="4278"/>
              </a:lnSpc>
            </a:pPr>
            <a:r>
              <a:rPr lang="en-US" sz="3055">
                <a:solidFill>
                  <a:srgbClr val="69412F"/>
                </a:solidFill>
                <a:latin typeface="Arapey"/>
                <a:ea typeface="Arapey"/>
                <a:cs typeface="Arapey"/>
                <a:sym typeface="Arapey"/>
              </a:rPr>
              <a:t>sangat diperlukan agar manusia mampu menjawab tantangan zaman dengan tetap memegang nilai-nilai Islam yang hakiki.</a:t>
            </a:r>
          </a:p>
          <a:p>
            <a:pPr algn="ctr">
              <a:lnSpc>
                <a:spcPts val="4278"/>
              </a:lnSpc>
            </a:pPr>
            <a:endParaRPr lang="en-US" sz="3055">
              <a:solidFill>
                <a:srgbClr val="69412F"/>
              </a:solidFill>
              <a:latin typeface="Arapey"/>
              <a:ea typeface="Arapey"/>
              <a:cs typeface="Arapey"/>
              <a:sym typeface="Arapey"/>
            </a:endParaRPr>
          </a:p>
        </p:txBody>
      </p:sp>
      <p:sp>
        <p:nvSpPr>
          <p:cNvPr id="8" name="Freeform 8"/>
          <p:cNvSpPr/>
          <p:nvPr/>
        </p:nvSpPr>
        <p:spPr>
          <a:xfrm rot="9994797">
            <a:off x="12434633" y="-490205"/>
            <a:ext cx="3466728" cy="2077549"/>
          </a:xfrm>
          <a:custGeom>
            <a:avLst/>
            <a:gdLst/>
            <a:ahLst/>
            <a:cxnLst/>
            <a:rect l="l" t="t" r="r" b="b"/>
            <a:pathLst>
              <a:path w="3466728" h="2077549">
                <a:moveTo>
                  <a:pt x="0" y="0"/>
                </a:moveTo>
                <a:lnTo>
                  <a:pt x="3466728" y="0"/>
                </a:lnTo>
                <a:lnTo>
                  <a:pt x="3466728" y="2077549"/>
                </a:lnTo>
                <a:lnTo>
                  <a:pt x="0" y="20775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9994797">
            <a:off x="4345325" y="9723644"/>
            <a:ext cx="3466728" cy="2077549"/>
          </a:xfrm>
          <a:custGeom>
            <a:avLst/>
            <a:gdLst/>
            <a:ahLst/>
            <a:cxnLst/>
            <a:rect l="l" t="t" r="r" b="b"/>
            <a:pathLst>
              <a:path w="3466728" h="2077549">
                <a:moveTo>
                  <a:pt x="0" y="0"/>
                </a:moveTo>
                <a:lnTo>
                  <a:pt x="3466728" y="0"/>
                </a:lnTo>
                <a:lnTo>
                  <a:pt x="3466728" y="2077549"/>
                </a:lnTo>
                <a:lnTo>
                  <a:pt x="0" y="20775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244814" y="-3758740"/>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545429" y="1633056"/>
            <a:ext cx="14254094" cy="3789531"/>
          </a:xfrm>
          <a:prstGeom prst="rect">
            <a:avLst/>
          </a:prstGeom>
        </p:spPr>
        <p:txBody>
          <a:bodyPr lIns="0" tIns="0" rIns="0" bIns="0" rtlCol="0" anchor="t">
            <a:spAutoFit/>
          </a:bodyPr>
          <a:lstStyle/>
          <a:p>
            <a:pPr algn="just">
              <a:lnSpc>
                <a:spcPts val="4278"/>
              </a:lnSpc>
            </a:pPr>
            <a:r>
              <a:rPr lang="en-US" sz="3055">
                <a:solidFill>
                  <a:srgbClr val="69412F"/>
                </a:solidFill>
                <a:latin typeface="Arapey"/>
                <a:ea typeface="Arapey"/>
                <a:cs typeface="Arapey"/>
                <a:sym typeface="Arapey"/>
              </a:rPr>
              <a:t>Selain tantangan dari dalam, manusia juga menghadapi tantangan dari luar, </a:t>
            </a:r>
          </a:p>
          <a:p>
            <a:pPr algn="just">
              <a:lnSpc>
                <a:spcPts val="4278"/>
              </a:lnSpc>
            </a:pPr>
            <a:r>
              <a:rPr lang="en-US" sz="3055">
                <a:solidFill>
                  <a:srgbClr val="69412F"/>
                </a:solidFill>
                <a:latin typeface="Arapey"/>
                <a:ea typeface="Arapey"/>
                <a:cs typeface="Arapey"/>
                <a:sym typeface="Arapey"/>
              </a:rPr>
              <a:t>yaitu pengaruh budaya sekuler, materialisme, dan hedonisme. Di era modern, arus </a:t>
            </a:r>
          </a:p>
          <a:p>
            <a:pPr algn="just">
              <a:lnSpc>
                <a:spcPts val="4278"/>
              </a:lnSpc>
            </a:pPr>
            <a:r>
              <a:rPr lang="en-US" sz="3055">
                <a:solidFill>
                  <a:srgbClr val="69412F"/>
                </a:solidFill>
                <a:latin typeface="Arapey"/>
                <a:ea typeface="Arapey"/>
                <a:cs typeface="Arapey"/>
                <a:sym typeface="Arapey"/>
              </a:rPr>
              <a:t>informasi sangat deras dan nilai-nilai agama seringkali ditantang oleh ideologi-ideologi </a:t>
            </a:r>
          </a:p>
          <a:p>
            <a:pPr algn="just">
              <a:lnSpc>
                <a:spcPts val="4278"/>
              </a:lnSpc>
            </a:pPr>
            <a:r>
              <a:rPr lang="en-US" sz="3055">
                <a:solidFill>
                  <a:srgbClr val="69412F"/>
                </a:solidFill>
                <a:latin typeface="Arapey"/>
                <a:ea typeface="Arapey"/>
                <a:cs typeface="Arapey"/>
                <a:sym typeface="Arapey"/>
              </a:rPr>
              <a:t>baru yang menolak otoritas Tuhan. Sistem pendidikan yang tidak spiritual, media yang </a:t>
            </a:r>
          </a:p>
          <a:p>
            <a:pPr algn="just">
              <a:lnSpc>
                <a:spcPts val="4278"/>
              </a:lnSpc>
            </a:pPr>
            <a:r>
              <a:rPr lang="en-US" sz="3055">
                <a:solidFill>
                  <a:srgbClr val="69412F"/>
                </a:solidFill>
                <a:latin typeface="Arapey"/>
                <a:ea typeface="Arapey"/>
                <a:cs typeface="Arapey"/>
                <a:sym typeface="Arapey"/>
              </a:rPr>
              <a:t>tidak bermoral, serta gaya hidup yang hanya mengejar kesenangan dunia menjadi </a:t>
            </a:r>
          </a:p>
          <a:p>
            <a:pPr algn="just">
              <a:lnSpc>
                <a:spcPts val="4278"/>
              </a:lnSpc>
            </a:pPr>
            <a:r>
              <a:rPr lang="en-US" sz="3055">
                <a:solidFill>
                  <a:srgbClr val="69412F"/>
                </a:solidFill>
                <a:latin typeface="Arapey"/>
                <a:ea typeface="Arapey"/>
                <a:cs typeface="Arapey"/>
                <a:sym typeface="Arapey"/>
              </a:rPr>
              <a:t>faktor-faktor yang mengikis keimanan dan ketaatan seseorang.</a:t>
            </a:r>
          </a:p>
          <a:p>
            <a:pPr algn="just">
              <a:lnSpc>
                <a:spcPts val="4278"/>
              </a:lnSpc>
            </a:pPr>
            <a:endParaRPr lang="en-US" sz="3055">
              <a:solidFill>
                <a:srgbClr val="69412F"/>
              </a:solidFill>
              <a:latin typeface="Arapey"/>
              <a:ea typeface="Arapey"/>
              <a:cs typeface="Arapey"/>
              <a:sym typeface="Arapey"/>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6503761" y="-3313216"/>
            <a:ext cx="3931351" cy="5907769"/>
          </a:xfrm>
          <a:custGeom>
            <a:avLst/>
            <a:gdLst/>
            <a:ahLst/>
            <a:cxnLst/>
            <a:rect l="l" t="t" r="r" b="b"/>
            <a:pathLst>
              <a:path w="3931351" h="5907769">
                <a:moveTo>
                  <a:pt x="0" y="0"/>
                </a:moveTo>
                <a:lnTo>
                  <a:pt x="3931351" y="0"/>
                </a:lnTo>
                <a:lnTo>
                  <a:pt x="3931351" y="5907769"/>
                </a:lnTo>
                <a:lnTo>
                  <a:pt x="0" y="5907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261477" y="-4424972"/>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4913847" y="1064396"/>
            <a:ext cx="8460305" cy="1664525"/>
          </a:xfrm>
          <a:prstGeom prst="rect">
            <a:avLst/>
          </a:prstGeom>
        </p:spPr>
        <p:txBody>
          <a:bodyPr lIns="0" tIns="0" rIns="0" bIns="0" rtlCol="0" anchor="t">
            <a:spAutoFit/>
          </a:bodyPr>
          <a:lstStyle/>
          <a:p>
            <a:pPr algn="ctr">
              <a:lnSpc>
                <a:spcPts val="6185"/>
              </a:lnSpc>
            </a:pPr>
            <a:r>
              <a:rPr lang="en-US" sz="7830">
                <a:solidFill>
                  <a:srgbClr val="69412F"/>
                </a:solidFill>
                <a:latin typeface="Arapey Bold"/>
                <a:ea typeface="Arapey Bold"/>
                <a:cs typeface="Arapey Bold"/>
                <a:sym typeface="Arapey Bold"/>
              </a:rPr>
              <a:t>KESIMPULAN</a:t>
            </a:r>
          </a:p>
          <a:p>
            <a:pPr algn="ctr">
              <a:lnSpc>
                <a:spcPts val="6185"/>
              </a:lnSpc>
            </a:pPr>
            <a:endParaRPr lang="en-US" sz="7830">
              <a:solidFill>
                <a:srgbClr val="69412F"/>
              </a:solidFill>
              <a:latin typeface="Arapey Bold"/>
              <a:ea typeface="Arapey Bold"/>
              <a:cs typeface="Arapey Bold"/>
              <a:sym typeface="Arapey Bold"/>
            </a:endParaRPr>
          </a:p>
        </p:txBody>
      </p:sp>
      <p:sp>
        <p:nvSpPr>
          <p:cNvPr id="7" name="TextBox 7"/>
          <p:cNvSpPr txBox="1"/>
          <p:nvPr/>
        </p:nvSpPr>
        <p:spPr>
          <a:xfrm>
            <a:off x="2016953" y="1941925"/>
            <a:ext cx="14254094" cy="7590006"/>
          </a:xfrm>
          <a:prstGeom prst="rect">
            <a:avLst/>
          </a:prstGeom>
        </p:spPr>
        <p:txBody>
          <a:bodyPr lIns="0" tIns="0" rIns="0" bIns="0" rtlCol="0" anchor="t">
            <a:spAutoFit/>
          </a:bodyPr>
          <a:lstStyle/>
          <a:p>
            <a:pPr algn="ctr">
              <a:lnSpc>
                <a:spcPts val="4278"/>
              </a:lnSpc>
            </a:pPr>
            <a:r>
              <a:rPr lang="en-US" sz="3055">
                <a:solidFill>
                  <a:srgbClr val="69412F"/>
                </a:solidFill>
                <a:latin typeface="Arapey"/>
                <a:ea typeface="Arapey"/>
                <a:cs typeface="Arapey"/>
                <a:sym typeface="Arapey"/>
              </a:rPr>
              <a:t>Manusia dalam Islam dipandang sebagai makhluk yang tidak hanya hidup secara biologis, tetapi juga memiliki dimensi spiritual dan moral. Hubungan manusia dengan agama bersifat kodrati dan menyatu dalam fitrahnya. Agama, khususnya Islam, hadir bukan hanya sebagai sistem kepercayaan, tetapi juga sebagai pedoman hidup yang menyeluruh—mengatur akhlak, ibadah, hukum sosial, hingga arah tujuan hidup manusia.</a:t>
            </a:r>
          </a:p>
          <a:p>
            <a:pPr algn="ctr">
              <a:lnSpc>
                <a:spcPts val="4278"/>
              </a:lnSpc>
            </a:pPr>
            <a:r>
              <a:rPr lang="en-US" sz="3055">
                <a:solidFill>
                  <a:srgbClr val="69412F"/>
                </a:solidFill>
                <a:latin typeface="Arapey"/>
                <a:ea typeface="Arapey"/>
                <a:cs typeface="Arapey"/>
                <a:sym typeface="Arapey"/>
              </a:rPr>
              <a:t>Peran manusia sebagai khalifah dan hamba Allah menegaskan pentingnya keseimbangan antara tanggung jawab sosial dan spiritual. Tantangan terhadap keberagamaan, baik dari dalam diri maupun lingkungan sekitar, menuntut adanya pendidikan agama yang kuat, pendalaman nilai-nilai ilahi, dan upaya menjaga kemurnian fitrah manusia.</a:t>
            </a:r>
          </a:p>
          <a:p>
            <a:pPr algn="ctr">
              <a:lnSpc>
                <a:spcPts val="4278"/>
              </a:lnSpc>
            </a:pPr>
            <a:r>
              <a:rPr lang="en-US" sz="3055">
                <a:solidFill>
                  <a:srgbClr val="69412F"/>
                </a:solidFill>
                <a:latin typeface="Arapey"/>
                <a:ea typeface="Arapey"/>
                <a:cs typeface="Arapey"/>
                <a:sym typeface="Arapey"/>
              </a:rPr>
              <a:t>Dengan pemahaman yang utuh tentang manusia dan agama, diharapkan setiap individu dapat menjalani hidup secara bermakna, tidak hanya berorientasi pada dunia, tetapi juga berlandaskan nilai-nilai ketuhanan. Makalah ini merupakan langkah awal untuk menggali lebih dalam relasi manusia dan agama dalam konteks kehidupan modern.</a:t>
            </a:r>
          </a:p>
          <a:p>
            <a:pPr algn="ctr">
              <a:lnSpc>
                <a:spcPts val="4278"/>
              </a:lnSpc>
            </a:pPr>
            <a:endParaRPr lang="en-US" sz="3055">
              <a:solidFill>
                <a:srgbClr val="69412F"/>
              </a:solidFill>
              <a:latin typeface="Arapey"/>
              <a:ea typeface="Arapey"/>
              <a:cs typeface="Arapey"/>
              <a:sym typeface="Arapey"/>
            </a:endParaRPr>
          </a:p>
        </p:txBody>
      </p:sp>
      <p:sp>
        <p:nvSpPr>
          <p:cNvPr id="8" name="Freeform 8"/>
          <p:cNvSpPr/>
          <p:nvPr/>
        </p:nvSpPr>
        <p:spPr>
          <a:xfrm rot="9994797">
            <a:off x="13694815" y="-1156437"/>
            <a:ext cx="3466728" cy="2077549"/>
          </a:xfrm>
          <a:custGeom>
            <a:avLst/>
            <a:gdLst/>
            <a:ahLst/>
            <a:cxnLst/>
            <a:rect l="l" t="t" r="r" b="b"/>
            <a:pathLst>
              <a:path w="3466728" h="2077549">
                <a:moveTo>
                  <a:pt x="0" y="0"/>
                </a:moveTo>
                <a:lnTo>
                  <a:pt x="3466728" y="0"/>
                </a:lnTo>
                <a:lnTo>
                  <a:pt x="3466728" y="2077549"/>
                </a:lnTo>
                <a:lnTo>
                  <a:pt x="0" y="20775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9994797">
            <a:off x="4345325" y="9723644"/>
            <a:ext cx="3466728" cy="2077549"/>
          </a:xfrm>
          <a:custGeom>
            <a:avLst/>
            <a:gdLst/>
            <a:ahLst/>
            <a:cxnLst/>
            <a:rect l="l" t="t" r="r" b="b"/>
            <a:pathLst>
              <a:path w="3466728" h="2077549">
                <a:moveTo>
                  <a:pt x="0" y="0"/>
                </a:moveTo>
                <a:lnTo>
                  <a:pt x="3466728" y="0"/>
                </a:lnTo>
                <a:lnTo>
                  <a:pt x="3466728" y="2077549"/>
                </a:lnTo>
                <a:lnTo>
                  <a:pt x="0" y="20775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244814" y="-3758740"/>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rot="8697782">
            <a:off x="-2818270" y="8201091"/>
            <a:ext cx="5287846" cy="6267921"/>
          </a:xfrm>
          <a:custGeom>
            <a:avLst/>
            <a:gdLst/>
            <a:ahLst/>
            <a:cxnLst/>
            <a:rect l="l" t="t" r="r" b="b"/>
            <a:pathLst>
              <a:path w="5287846" h="6267921">
                <a:moveTo>
                  <a:pt x="0" y="0"/>
                </a:moveTo>
                <a:lnTo>
                  <a:pt x="5287846" y="0"/>
                </a:lnTo>
                <a:lnTo>
                  <a:pt x="5287846" y="6267921"/>
                </a:lnTo>
                <a:lnTo>
                  <a:pt x="0" y="626792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rot="1246412">
            <a:off x="-688703" y="7153039"/>
            <a:ext cx="5287846" cy="6267921"/>
          </a:xfrm>
          <a:custGeom>
            <a:avLst/>
            <a:gdLst/>
            <a:ahLst/>
            <a:cxnLst/>
            <a:rect l="l" t="t" r="r" b="b"/>
            <a:pathLst>
              <a:path w="5287846" h="6267921">
                <a:moveTo>
                  <a:pt x="0" y="0"/>
                </a:moveTo>
                <a:lnTo>
                  <a:pt x="5287846" y="0"/>
                </a:lnTo>
                <a:lnTo>
                  <a:pt x="5287846" y="6267922"/>
                </a:lnTo>
                <a:lnTo>
                  <a:pt x="0" y="6267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TextBox 10"/>
          <p:cNvSpPr txBox="1"/>
          <p:nvPr/>
        </p:nvSpPr>
        <p:spPr>
          <a:xfrm>
            <a:off x="3203534" y="2708172"/>
            <a:ext cx="11859303" cy="2556186"/>
          </a:xfrm>
          <a:prstGeom prst="rect">
            <a:avLst/>
          </a:prstGeom>
        </p:spPr>
        <p:txBody>
          <a:bodyPr lIns="0" tIns="0" rIns="0" bIns="0" rtlCol="0" anchor="t">
            <a:spAutoFit/>
          </a:bodyPr>
          <a:lstStyle/>
          <a:p>
            <a:pPr algn="ctr">
              <a:lnSpc>
                <a:spcPts val="20807"/>
              </a:lnSpc>
            </a:pPr>
            <a:r>
              <a:rPr lang="en-US" sz="14862">
                <a:solidFill>
                  <a:srgbClr val="69412F"/>
                </a:solidFill>
                <a:latin typeface="Arapey Bold"/>
                <a:ea typeface="Arapey Bold"/>
                <a:cs typeface="Arapey Bold"/>
                <a:sym typeface="Arapey Bold"/>
              </a:rPr>
              <a:t>TERIMA</a:t>
            </a:r>
          </a:p>
        </p:txBody>
      </p:sp>
      <p:sp>
        <p:nvSpPr>
          <p:cNvPr id="11" name="TextBox 11"/>
          <p:cNvSpPr txBox="1"/>
          <p:nvPr/>
        </p:nvSpPr>
        <p:spPr>
          <a:xfrm>
            <a:off x="2515824" y="4395779"/>
            <a:ext cx="13256353" cy="2887774"/>
          </a:xfrm>
          <a:prstGeom prst="rect">
            <a:avLst/>
          </a:prstGeom>
        </p:spPr>
        <p:txBody>
          <a:bodyPr lIns="0" tIns="0" rIns="0" bIns="0" rtlCol="0" anchor="t">
            <a:spAutoFit/>
          </a:bodyPr>
          <a:lstStyle/>
          <a:p>
            <a:pPr algn="ctr">
              <a:lnSpc>
                <a:spcPts val="23531"/>
              </a:lnSpc>
            </a:pPr>
            <a:r>
              <a:rPr lang="en-US" sz="16808">
                <a:solidFill>
                  <a:srgbClr val="69412F"/>
                </a:solidFill>
                <a:latin typeface="Arapey Bold"/>
                <a:ea typeface="Arapey Bold"/>
                <a:cs typeface="Arapey Bold"/>
                <a:sym typeface="Arapey Bold"/>
              </a:rPr>
              <a:t>KASIH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rot="1246412">
            <a:off x="-688703" y="7153039"/>
            <a:ext cx="5287846" cy="6267921"/>
          </a:xfrm>
          <a:custGeom>
            <a:avLst/>
            <a:gdLst/>
            <a:ahLst/>
            <a:cxnLst/>
            <a:rect l="l" t="t" r="r" b="b"/>
            <a:pathLst>
              <a:path w="5287846" h="6267921">
                <a:moveTo>
                  <a:pt x="0" y="0"/>
                </a:moveTo>
                <a:lnTo>
                  <a:pt x="5287846" y="0"/>
                </a:lnTo>
                <a:lnTo>
                  <a:pt x="5287846" y="6267922"/>
                </a:lnTo>
                <a:lnTo>
                  <a:pt x="0" y="6267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TextBox 10"/>
          <p:cNvSpPr txBox="1"/>
          <p:nvPr/>
        </p:nvSpPr>
        <p:spPr>
          <a:xfrm>
            <a:off x="2720712" y="2090141"/>
            <a:ext cx="8489445" cy="684047"/>
          </a:xfrm>
          <a:prstGeom prst="rect">
            <a:avLst/>
          </a:prstGeom>
        </p:spPr>
        <p:txBody>
          <a:bodyPr lIns="0" tIns="0" rIns="0" bIns="0" rtlCol="0" anchor="t">
            <a:spAutoFit/>
          </a:bodyPr>
          <a:lstStyle/>
          <a:p>
            <a:pPr algn="l">
              <a:lnSpc>
                <a:spcPts val="4741"/>
              </a:lnSpc>
            </a:pPr>
            <a:r>
              <a:rPr lang="en-US" sz="6002">
                <a:solidFill>
                  <a:srgbClr val="69412F"/>
                </a:solidFill>
                <a:latin typeface="Arapey Bold"/>
                <a:ea typeface="Arapey Bold"/>
                <a:cs typeface="Arapey Bold"/>
                <a:sym typeface="Arapey Bold"/>
              </a:rPr>
              <a:t>LATAR BELAKANG</a:t>
            </a:r>
          </a:p>
        </p:txBody>
      </p:sp>
      <p:sp>
        <p:nvSpPr>
          <p:cNvPr id="11" name="TextBox 11"/>
          <p:cNvSpPr txBox="1"/>
          <p:nvPr/>
        </p:nvSpPr>
        <p:spPr>
          <a:xfrm>
            <a:off x="2697383" y="2707513"/>
            <a:ext cx="13054595" cy="2124173"/>
          </a:xfrm>
          <a:prstGeom prst="rect">
            <a:avLst/>
          </a:prstGeom>
        </p:spPr>
        <p:txBody>
          <a:bodyPr lIns="0" tIns="0" rIns="0" bIns="0" rtlCol="0" anchor="t">
            <a:spAutoFit/>
          </a:bodyPr>
          <a:lstStyle/>
          <a:p>
            <a:pPr algn="l">
              <a:lnSpc>
                <a:spcPts val="4209"/>
              </a:lnSpc>
            </a:pPr>
            <a:r>
              <a:rPr lang="en-US" sz="3006">
                <a:solidFill>
                  <a:srgbClr val="69412F"/>
                </a:solidFill>
                <a:latin typeface="Arapey"/>
                <a:ea typeface="Arapey"/>
                <a:cs typeface="Arapey"/>
                <a:sym typeface="Arapey"/>
              </a:rPr>
              <a:t>Dalam perspektif Islam, manusia diciptakan dengan dua dimensi: jasmani dan ruhani, yang menyatu secara harmonis. Manusia memiliki fitrah ilahiyah, yaitu kecenderungan alami untuk mengenal dan mendekatkan diri kepada Tuhan. Fitrah ini menumbuhkan kerinduan akan makna yang lebih tinggi dalam kehidupan.</a:t>
            </a:r>
          </a:p>
        </p:txBody>
      </p:sp>
      <p:sp>
        <p:nvSpPr>
          <p:cNvPr id="12" name="TextBox 12"/>
          <p:cNvSpPr txBox="1"/>
          <p:nvPr/>
        </p:nvSpPr>
        <p:spPr>
          <a:xfrm>
            <a:off x="2536022" y="4930846"/>
            <a:ext cx="13054595" cy="3191106"/>
          </a:xfrm>
          <a:prstGeom prst="rect">
            <a:avLst/>
          </a:prstGeom>
        </p:spPr>
        <p:txBody>
          <a:bodyPr lIns="0" tIns="0" rIns="0" bIns="0" rtlCol="0" anchor="t">
            <a:spAutoFit/>
          </a:bodyPr>
          <a:lstStyle/>
          <a:p>
            <a:pPr algn="r">
              <a:lnSpc>
                <a:spcPts val="4209"/>
              </a:lnSpc>
            </a:pPr>
            <a:r>
              <a:rPr lang="en-US" sz="3006">
                <a:solidFill>
                  <a:srgbClr val="69412F"/>
                </a:solidFill>
                <a:latin typeface="Arapey"/>
                <a:ea typeface="Arapey"/>
                <a:cs typeface="Arapey"/>
                <a:sym typeface="Arapey"/>
              </a:rPr>
              <a:t>Presentasi ini bertujuan mengeksplorasi peran agama—khususnya Islam—dalam memenuhi kebutuhan eksistensial manusia. Selain itu, dibahas pula relevansi nilai-nilai spiritual dan etis agama di tengah kehidupan modern yang seringkali mengabaikan hakikat manusia. Dengan demikian, agama dipahami bukan sekadar doktrin, melainkan bagian integral dari pencarian jati diri dan makna hidup manusia.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2713134" y="1579828"/>
            <a:ext cx="9341636" cy="802791"/>
          </a:xfrm>
          <a:prstGeom prst="rect">
            <a:avLst/>
          </a:prstGeom>
        </p:spPr>
        <p:txBody>
          <a:bodyPr lIns="0" tIns="0" rIns="0" bIns="0" rtlCol="0" anchor="t">
            <a:spAutoFit/>
          </a:bodyPr>
          <a:lstStyle/>
          <a:p>
            <a:pPr algn="l">
              <a:lnSpc>
                <a:spcPts val="5531"/>
              </a:lnSpc>
            </a:pPr>
            <a:r>
              <a:rPr lang="en-US" sz="7002">
                <a:solidFill>
                  <a:srgbClr val="69412F"/>
                </a:solidFill>
                <a:latin typeface="Arapey Bold"/>
                <a:ea typeface="Arapey Bold"/>
                <a:cs typeface="Arapey Bold"/>
                <a:sym typeface="Arapey Bold"/>
              </a:rPr>
              <a:t>RUMUSAN MASALAH</a:t>
            </a:r>
          </a:p>
        </p:txBody>
      </p:sp>
      <p:sp>
        <p:nvSpPr>
          <p:cNvPr id="10" name="TextBox 10"/>
          <p:cNvSpPr txBox="1"/>
          <p:nvPr/>
        </p:nvSpPr>
        <p:spPr>
          <a:xfrm>
            <a:off x="2713134" y="2295484"/>
            <a:ext cx="13051792" cy="1189890"/>
          </a:xfrm>
          <a:prstGeom prst="rect">
            <a:avLst/>
          </a:prstGeom>
        </p:spPr>
        <p:txBody>
          <a:bodyPr lIns="0" tIns="0" rIns="0" bIns="0" rtlCol="0" anchor="t">
            <a:spAutoFit/>
          </a:bodyPr>
          <a:lstStyle/>
          <a:p>
            <a:pPr algn="l">
              <a:lnSpc>
                <a:spcPts val="4769"/>
              </a:lnSpc>
            </a:pPr>
            <a:r>
              <a:rPr lang="en-US" sz="3406">
                <a:solidFill>
                  <a:srgbClr val="69412F"/>
                </a:solidFill>
                <a:latin typeface="Arapey"/>
                <a:ea typeface="Arapey"/>
                <a:cs typeface="Arapey"/>
                <a:sym typeface="Arapey"/>
              </a:rPr>
              <a:t>Presentasi yang berjudul “Manusia dan Agama” ini akan memfokuskan pembahasan pada beberapa pertanyaan kunci:</a:t>
            </a:r>
          </a:p>
        </p:txBody>
      </p:sp>
      <p:sp>
        <p:nvSpPr>
          <p:cNvPr id="11" name="TextBox 11"/>
          <p:cNvSpPr txBox="1"/>
          <p:nvPr/>
        </p:nvSpPr>
        <p:spPr>
          <a:xfrm>
            <a:off x="2523074" y="3547659"/>
            <a:ext cx="13051792" cy="5416688"/>
          </a:xfrm>
          <a:prstGeom prst="rect">
            <a:avLst/>
          </a:prstGeom>
        </p:spPr>
        <p:txBody>
          <a:bodyPr lIns="0" tIns="0" rIns="0" bIns="0" rtlCol="0" anchor="t">
            <a:spAutoFit/>
          </a:bodyPr>
          <a:lstStyle/>
          <a:p>
            <a:pPr marL="670705" lvl="1" indent="-335352" algn="l">
              <a:lnSpc>
                <a:spcPts val="4349"/>
              </a:lnSpc>
              <a:buFont typeface="Arial"/>
              <a:buChar char="•"/>
            </a:pPr>
            <a:r>
              <a:rPr lang="en-US" sz="3106">
                <a:solidFill>
                  <a:srgbClr val="69412F"/>
                </a:solidFill>
                <a:latin typeface="Arapey Bold"/>
                <a:ea typeface="Arapey Bold"/>
                <a:cs typeface="Arapey Bold"/>
                <a:sym typeface="Arapey Bold"/>
              </a:rPr>
              <a:t>Apa hakikat manusia dalam agama?</a:t>
            </a:r>
            <a:r>
              <a:rPr lang="en-US" sz="3106">
                <a:solidFill>
                  <a:srgbClr val="69412F"/>
                </a:solidFill>
                <a:latin typeface="Arapey"/>
                <a:ea typeface="Arapey"/>
                <a:cs typeface="Arapey"/>
                <a:sym typeface="Arapey"/>
              </a:rPr>
              <a:t> – Bagaimana agama mendefinisikan esensi manusia sebagai makhluk fisik dan spiritual.</a:t>
            </a:r>
          </a:p>
          <a:p>
            <a:pPr marL="670705" lvl="1" indent="-335352" algn="l">
              <a:lnSpc>
                <a:spcPts val="4349"/>
              </a:lnSpc>
              <a:buFont typeface="Arial"/>
              <a:buChar char="•"/>
            </a:pPr>
            <a:r>
              <a:rPr lang="en-US" sz="3106">
                <a:solidFill>
                  <a:srgbClr val="69412F"/>
                </a:solidFill>
                <a:latin typeface="Arapey Bold"/>
                <a:ea typeface="Arapey Bold"/>
                <a:cs typeface="Arapey Bold"/>
                <a:sym typeface="Arapey Bold"/>
              </a:rPr>
              <a:t>Bagaimana hubungan manusia dan agama dalam Islam?</a:t>
            </a:r>
            <a:r>
              <a:rPr lang="en-US" sz="3106">
                <a:solidFill>
                  <a:srgbClr val="69412F"/>
                </a:solidFill>
                <a:latin typeface="Arapey"/>
                <a:ea typeface="Arapey"/>
                <a:cs typeface="Arapey"/>
                <a:sym typeface="Arapey"/>
              </a:rPr>
              <a:t> – Peran agama sebagai pembimbing kehidupan manusia menurut perspektif Islam.</a:t>
            </a:r>
          </a:p>
          <a:p>
            <a:pPr marL="670705" lvl="1" indent="-335352" algn="l">
              <a:lnSpc>
                <a:spcPts val="4349"/>
              </a:lnSpc>
              <a:buFont typeface="Arial"/>
              <a:buChar char="•"/>
            </a:pPr>
            <a:r>
              <a:rPr lang="en-US" sz="3106">
                <a:solidFill>
                  <a:srgbClr val="69412F"/>
                </a:solidFill>
                <a:latin typeface="Arapey Bold"/>
                <a:ea typeface="Arapey Bold"/>
                <a:cs typeface="Arapey Bold"/>
                <a:sym typeface="Arapey Bold"/>
              </a:rPr>
              <a:t>Apa saja unsur pokok agama dan fungsinya?</a:t>
            </a:r>
            <a:r>
              <a:rPr lang="en-US" sz="3106">
                <a:solidFill>
                  <a:srgbClr val="69412F"/>
                </a:solidFill>
                <a:latin typeface="Arapey"/>
                <a:ea typeface="Arapey"/>
                <a:cs typeface="Arapey"/>
                <a:sym typeface="Arapey"/>
              </a:rPr>
              <a:t> – Analisis elemen dasar agama serta perannya sebagai pedoman moral dan sumber makna hidup.</a:t>
            </a:r>
          </a:p>
          <a:p>
            <a:pPr marL="670705" lvl="1" indent="-335352" algn="l">
              <a:lnSpc>
                <a:spcPts val="4349"/>
              </a:lnSpc>
              <a:buFont typeface="Arial"/>
              <a:buChar char="•"/>
            </a:pPr>
            <a:r>
              <a:rPr lang="en-US" sz="3106">
                <a:solidFill>
                  <a:srgbClr val="69412F"/>
                </a:solidFill>
                <a:latin typeface="Arapey Bold"/>
                <a:ea typeface="Arapey Bold"/>
                <a:cs typeface="Arapey Bold"/>
                <a:sym typeface="Arapey Bold"/>
              </a:rPr>
              <a:t>Mengapa manusia modern tetap membutuhkan agama?</a:t>
            </a:r>
            <a:r>
              <a:rPr lang="en-US" sz="3106">
                <a:solidFill>
                  <a:srgbClr val="69412F"/>
                </a:solidFill>
                <a:latin typeface="Arapey"/>
                <a:ea typeface="Arapey"/>
                <a:cs typeface="Arapey"/>
                <a:sym typeface="Arapey"/>
              </a:rPr>
              <a:t> – Alasan agama tetap relevan di tengah tantangan spiritual dan identitas di era kontemporer.</a:t>
            </a:r>
          </a:p>
          <a:p>
            <a:pPr marL="670705" lvl="1" indent="-335352" algn="l">
              <a:lnSpc>
                <a:spcPts val="4349"/>
              </a:lnSpc>
              <a:buFont typeface="Arial"/>
              <a:buChar char="•"/>
            </a:pPr>
            <a:r>
              <a:rPr lang="en-US" sz="3106">
                <a:solidFill>
                  <a:srgbClr val="69412F"/>
                </a:solidFill>
                <a:latin typeface="Arapey Bold"/>
                <a:ea typeface="Arapey Bold"/>
                <a:cs typeface="Arapey Bold"/>
                <a:sym typeface="Arapey Bold"/>
              </a:rPr>
              <a:t>Apa tantangan dalam menjalankan kehidupan beragama?</a:t>
            </a:r>
            <a:r>
              <a:rPr lang="en-US" sz="3106">
                <a:solidFill>
                  <a:srgbClr val="69412F"/>
                </a:solidFill>
                <a:latin typeface="Arapey"/>
                <a:ea typeface="Arapey"/>
                <a:cs typeface="Arapey"/>
                <a:sym typeface="Arapey"/>
              </a:rPr>
              <a:t> – Hambatan seperti modernisasi, sekularisasi, dan perubahan nilai sosial.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713134" y="1579828"/>
            <a:ext cx="9341636" cy="802791"/>
          </a:xfrm>
          <a:prstGeom prst="rect">
            <a:avLst/>
          </a:prstGeom>
        </p:spPr>
        <p:txBody>
          <a:bodyPr lIns="0" tIns="0" rIns="0" bIns="0" rtlCol="0" anchor="t">
            <a:spAutoFit/>
          </a:bodyPr>
          <a:lstStyle/>
          <a:p>
            <a:pPr algn="l">
              <a:lnSpc>
                <a:spcPts val="5531"/>
              </a:lnSpc>
            </a:pPr>
            <a:r>
              <a:rPr lang="en-US" sz="7002" dirty="0">
                <a:solidFill>
                  <a:srgbClr val="69412F"/>
                </a:solidFill>
                <a:latin typeface="Arapey Bold"/>
                <a:ea typeface="Arapey Bold"/>
                <a:cs typeface="Arapey Bold"/>
                <a:sym typeface="Arapey Bold"/>
              </a:rPr>
              <a:t>TUJUAN &amp; MANFAAT</a:t>
            </a:r>
          </a:p>
        </p:txBody>
      </p:sp>
      <p:sp>
        <p:nvSpPr>
          <p:cNvPr id="9" name="TextBox 9"/>
          <p:cNvSpPr txBox="1"/>
          <p:nvPr/>
        </p:nvSpPr>
        <p:spPr>
          <a:xfrm>
            <a:off x="3299087" y="8277259"/>
            <a:ext cx="12931513" cy="1057241"/>
          </a:xfrm>
          <a:prstGeom prst="rect">
            <a:avLst/>
          </a:prstGeom>
        </p:spPr>
        <p:txBody>
          <a:bodyPr lIns="0" tIns="0" rIns="0" bIns="0" rtlCol="0" anchor="t">
            <a:spAutoFit/>
          </a:bodyPr>
          <a:lstStyle/>
          <a:p>
            <a:pPr>
              <a:lnSpc>
                <a:spcPts val="4209"/>
              </a:lnSpc>
            </a:pPr>
            <a:r>
              <a:rPr lang="en-US" sz="3006" dirty="0" err="1">
                <a:solidFill>
                  <a:srgbClr val="69412F"/>
                </a:solidFill>
                <a:latin typeface="Arapey"/>
                <a:ea typeface="Arapey"/>
                <a:cs typeface="Arapey"/>
                <a:sym typeface="Arapey"/>
              </a:rPr>
              <a:t>Memberikan</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wawasan</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tentang</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relasi</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manusia</a:t>
            </a:r>
            <a:r>
              <a:rPr lang="en-US" sz="3006" dirty="0">
                <a:solidFill>
                  <a:srgbClr val="69412F"/>
                </a:solidFill>
                <a:latin typeface="Arapey"/>
                <a:ea typeface="Arapey"/>
                <a:cs typeface="Arapey"/>
                <a:sym typeface="Arapey"/>
              </a:rPr>
              <a:t>-agama dan </a:t>
            </a:r>
            <a:r>
              <a:rPr lang="en-US" sz="3006" dirty="0" err="1">
                <a:solidFill>
                  <a:srgbClr val="69412F"/>
                </a:solidFill>
                <a:latin typeface="Arapey"/>
                <a:ea typeface="Arapey"/>
                <a:cs typeface="Arapey"/>
                <a:sym typeface="Arapey"/>
              </a:rPr>
              <a:t>solusi</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tantangan</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beragama</a:t>
            </a:r>
            <a:r>
              <a:rPr lang="en-US" sz="3006" dirty="0">
                <a:solidFill>
                  <a:srgbClr val="69412F"/>
                </a:solidFill>
                <a:latin typeface="Arapey"/>
                <a:ea typeface="Arapey"/>
                <a:cs typeface="Arapey"/>
                <a:sym typeface="Arapey"/>
              </a:rPr>
              <a:t> di era modern</a:t>
            </a:r>
          </a:p>
        </p:txBody>
      </p:sp>
      <p:sp>
        <p:nvSpPr>
          <p:cNvPr id="10" name="TextBox 10"/>
          <p:cNvSpPr txBox="1"/>
          <p:nvPr/>
        </p:nvSpPr>
        <p:spPr>
          <a:xfrm>
            <a:off x="2592855" y="2315944"/>
            <a:ext cx="12342345" cy="5475858"/>
          </a:xfrm>
          <a:prstGeom prst="rect">
            <a:avLst/>
          </a:prstGeom>
        </p:spPr>
        <p:txBody>
          <a:bodyPr wrap="square" lIns="0" tIns="0" rIns="0" bIns="0" rtlCol="0" anchor="t">
            <a:spAutoFit/>
          </a:bodyPr>
          <a:lstStyle/>
          <a:p>
            <a:pPr marL="670705" lvl="1" indent="-335352" algn="l">
              <a:lnSpc>
                <a:spcPts val="4349"/>
              </a:lnSpc>
              <a:buFont typeface="Arial"/>
              <a:buChar char="•"/>
            </a:pPr>
            <a:r>
              <a:rPr lang="en-US" sz="3106" dirty="0" err="1">
                <a:solidFill>
                  <a:srgbClr val="69412F"/>
                </a:solidFill>
                <a:latin typeface="Arapey Bold"/>
                <a:ea typeface="Arapey Bold"/>
                <a:cs typeface="Arapey Bold"/>
                <a:sym typeface="Arapey Bold"/>
              </a:rPr>
              <a:t>Menjelaskan</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hakikat</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manusia</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dalam</a:t>
            </a:r>
            <a:r>
              <a:rPr lang="en-US" sz="3106" dirty="0">
                <a:solidFill>
                  <a:srgbClr val="69412F"/>
                </a:solidFill>
                <a:latin typeface="Arapey Bold"/>
                <a:ea typeface="Arapey Bold"/>
                <a:cs typeface="Arapey Bold"/>
                <a:sym typeface="Arapey Bold"/>
              </a:rPr>
              <a:t> Islam</a:t>
            </a:r>
            <a:r>
              <a:rPr lang="en-US" sz="3106" dirty="0">
                <a:solidFill>
                  <a:srgbClr val="69412F"/>
                </a:solidFill>
                <a:latin typeface="Arapey"/>
                <a:ea typeface="Arapey"/>
                <a:cs typeface="Arapey"/>
                <a:sym typeface="Arapey"/>
              </a:rPr>
              <a:t> – </a:t>
            </a:r>
            <a:r>
              <a:rPr lang="en-US" sz="3106" dirty="0" err="1">
                <a:solidFill>
                  <a:srgbClr val="69412F"/>
                </a:solidFill>
                <a:latin typeface="Arapey"/>
                <a:ea typeface="Arapey"/>
                <a:cs typeface="Arapey"/>
                <a:sym typeface="Arapey"/>
              </a:rPr>
              <a:t>Menguraikan</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konsep</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manusia</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sebagai</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makhluk</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jasmani-rohani</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dengan</a:t>
            </a:r>
            <a:r>
              <a:rPr lang="en-US" sz="3106" dirty="0">
                <a:solidFill>
                  <a:srgbClr val="69412F"/>
                </a:solidFill>
                <a:latin typeface="Arapey"/>
                <a:ea typeface="Arapey"/>
                <a:cs typeface="Arapey"/>
                <a:sym typeface="Arapey"/>
              </a:rPr>
              <a:t> fitrah </a:t>
            </a:r>
            <a:r>
              <a:rPr lang="en-US" sz="3106" dirty="0" err="1">
                <a:solidFill>
                  <a:srgbClr val="69412F"/>
                </a:solidFill>
                <a:latin typeface="Arapey"/>
                <a:ea typeface="Arapey"/>
                <a:cs typeface="Arapey"/>
                <a:sym typeface="Arapey"/>
              </a:rPr>
              <a:t>ilahiyah</a:t>
            </a:r>
            <a:r>
              <a:rPr lang="en-US" sz="3106" dirty="0">
                <a:solidFill>
                  <a:srgbClr val="69412F"/>
                </a:solidFill>
                <a:latin typeface="Arapey"/>
                <a:ea typeface="Arapey"/>
                <a:cs typeface="Arapey"/>
                <a:sym typeface="Arapey"/>
              </a:rPr>
              <a:t>.</a:t>
            </a:r>
          </a:p>
          <a:p>
            <a:pPr marL="670705" lvl="1" indent="-335352" algn="l">
              <a:lnSpc>
                <a:spcPts val="4349"/>
              </a:lnSpc>
              <a:buFont typeface="Arial"/>
              <a:buChar char="•"/>
            </a:pPr>
            <a:r>
              <a:rPr lang="en-US" sz="3106" dirty="0" err="1">
                <a:solidFill>
                  <a:srgbClr val="69412F"/>
                </a:solidFill>
                <a:latin typeface="Arapey Bold"/>
                <a:ea typeface="Arapey Bold"/>
                <a:cs typeface="Arapey Bold"/>
                <a:sym typeface="Arapey Bold"/>
              </a:rPr>
              <a:t>Menganalisis</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hubungan</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kodrati</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manusia</a:t>
            </a:r>
            <a:r>
              <a:rPr lang="en-US" sz="3106" dirty="0">
                <a:solidFill>
                  <a:srgbClr val="69412F"/>
                </a:solidFill>
                <a:latin typeface="Arapey Bold"/>
                <a:ea typeface="Arapey Bold"/>
                <a:cs typeface="Arapey Bold"/>
                <a:sym typeface="Arapey Bold"/>
              </a:rPr>
              <a:t> dan agama</a:t>
            </a:r>
            <a:r>
              <a:rPr lang="en-US" sz="3106" dirty="0">
                <a:solidFill>
                  <a:srgbClr val="69412F"/>
                </a:solidFill>
                <a:latin typeface="Arapey"/>
                <a:ea typeface="Arapey"/>
                <a:cs typeface="Arapey"/>
                <a:sym typeface="Arapey"/>
              </a:rPr>
              <a:t> – </a:t>
            </a:r>
            <a:r>
              <a:rPr lang="en-US" sz="3106" dirty="0" err="1">
                <a:solidFill>
                  <a:srgbClr val="69412F"/>
                </a:solidFill>
                <a:latin typeface="Arapey"/>
                <a:ea typeface="Arapey"/>
                <a:cs typeface="Arapey"/>
                <a:sym typeface="Arapey"/>
              </a:rPr>
              <a:t>Meninjau</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relasi</a:t>
            </a:r>
            <a:r>
              <a:rPr lang="en-US" sz="3106" dirty="0">
                <a:solidFill>
                  <a:srgbClr val="69412F"/>
                </a:solidFill>
                <a:latin typeface="Arapey"/>
                <a:ea typeface="Arapey"/>
                <a:cs typeface="Arapey"/>
                <a:sym typeface="Arapey"/>
              </a:rPr>
              <a:t> spiritual dan </a:t>
            </a:r>
            <a:r>
              <a:rPr lang="en-US" sz="3106" dirty="0" err="1">
                <a:solidFill>
                  <a:srgbClr val="69412F"/>
                </a:solidFill>
                <a:latin typeface="Arapey"/>
                <a:ea typeface="Arapey"/>
                <a:cs typeface="Arapey"/>
                <a:sym typeface="Arapey"/>
              </a:rPr>
              <a:t>tanggung</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jawab</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sosial</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sebagai</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hamba</a:t>
            </a:r>
            <a:r>
              <a:rPr lang="en-US" sz="3106" dirty="0">
                <a:solidFill>
                  <a:srgbClr val="69412F"/>
                </a:solidFill>
                <a:latin typeface="Arapey"/>
                <a:ea typeface="Arapey"/>
                <a:cs typeface="Arapey"/>
                <a:sym typeface="Arapey"/>
              </a:rPr>
              <a:t> dan </a:t>
            </a:r>
            <a:r>
              <a:rPr lang="en-US" sz="3106" dirty="0" err="1">
                <a:solidFill>
                  <a:srgbClr val="69412F"/>
                </a:solidFill>
                <a:latin typeface="Arapey"/>
                <a:ea typeface="Arapey"/>
                <a:cs typeface="Arapey"/>
                <a:sym typeface="Arapey"/>
              </a:rPr>
              <a:t>khalifah</a:t>
            </a:r>
            <a:r>
              <a:rPr lang="en-US" sz="3106" dirty="0">
                <a:solidFill>
                  <a:srgbClr val="69412F"/>
                </a:solidFill>
                <a:latin typeface="Arapey"/>
                <a:ea typeface="Arapey"/>
                <a:cs typeface="Arapey"/>
                <a:sym typeface="Arapey"/>
              </a:rPr>
              <a:t>.</a:t>
            </a:r>
          </a:p>
          <a:p>
            <a:pPr marL="670705" lvl="1" indent="-335352" algn="l">
              <a:lnSpc>
                <a:spcPts val="4349"/>
              </a:lnSpc>
              <a:buFont typeface="Arial"/>
              <a:buChar char="•"/>
            </a:pPr>
            <a:r>
              <a:rPr lang="en-US" sz="3106" dirty="0" err="1">
                <a:solidFill>
                  <a:srgbClr val="69412F"/>
                </a:solidFill>
                <a:latin typeface="Arapey Bold"/>
                <a:ea typeface="Arapey Bold"/>
                <a:cs typeface="Arapey Bold"/>
                <a:sym typeface="Arapey Bold"/>
              </a:rPr>
              <a:t>Mengidentifikasi</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unsur</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pokok</a:t>
            </a:r>
            <a:r>
              <a:rPr lang="en-US" sz="3106" dirty="0">
                <a:solidFill>
                  <a:srgbClr val="69412F"/>
                </a:solidFill>
                <a:latin typeface="Arapey Bold"/>
                <a:ea typeface="Arapey Bold"/>
                <a:cs typeface="Arapey Bold"/>
                <a:sym typeface="Arapey Bold"/>
              </a:rPr>
              <a:t> agama</a:t>
            </a:r>
            <a:r>
              <a:rPr lang="en-US" sz="3106" dirty="0">
                <a:solidFill>
                  <a:srgbClr val="69412F"/>
                </a:solidFill>
                <a:latin typeface="Arapey"/>
                <a:ea typeface="Arapey"/>
                <a:cs typeface="Arapey"/>
                <a:sym typeface="Arapey"/>
              </a:rPr>
              <a:t> – </a:t>
            </a:r>
            <a:r>
              <a:rPr lang="en-US" sz="3106" dirty="0" err="1">
                <a:solidFill>
                  <a:srgbClr val="69412F"/>
                </a:solidFill>
                <a:latin typeface="Arapey"/>
                <a:ea typeface="Arapey"/>
                <a:cs typeface="Arapey"/>
                <a:sym typeface="Arapey"/>
              </a:rPr>
              <a:t>Memahami</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elemen</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dasar</a:t>
            </a:r>
            <a:r>
              <a:rPr lang="en-US" sz="3106" dirty="0">
                <a:solidFill>
                  <a:srgbClr val="69412F"/>
                </a:solidFill>
                <a:latin typeface="Arapey"/>
                <a:ea typeface="Arapey"/>
                <a:cs typeface="Arapey"/>
                <a:sym typeface="Arapey"/>
              </a:rPr>
              <a:t> agama Islam </a:t>
            </a:r>
            <a:r>
              <a:rPr lang="en-US" sz="3106" dirty="0" err="1">
                <a:solidFill>
                  <a:srgbClr val="69412F"/>
                </a:solidFill>
                <a:latin typeface="Arapey"/>
                <a:ea typeface="Arapey"/>
                <a:cs typeface="Arapey"/>
                <a:sym typeface="Arapey"/>
              </a:rPr>
              <a:t>serta</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perannya</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sebagai</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sistem</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nilai</a:t>
            </a:r>
            <a:r>
              <a:rPr lang="en-US" sz="3106" dirty="0">
                <a:solidFill>
                  <a:srgbClr val="69412F"/>
                </a:solidFill>
                <a:latin typeface="Arapey"/>
                <a:ea typeface="Arapey"/>
                <a:cs typeface="Arapey"/>
                <a:sym typeface="Arapey"/>
              </a:rPr>
              <a:t> dan </a:t>
            </a:r>
            <a:r>
              <a:rPr lang="en-US" sz="3106" dirty="0" err="1">
                <a:solidFill>
                  <a:srgbClr val="69412F"/>
                </a:solidFill>
                <a:latin typeface="Arapey"/>
                <a:ea typeface="Arapey"/>
                <a:cs typeface="Arapey"/>
                <a:sym typeface="Arapey"/>
              </a:rPr>
              <a:t>pedoman</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hidup</a:t>
            </a:r>
            <a:r>
              <a:rPr lang="en-US" sz="3106" dirty="0">
                <a:solidFill>
                  <a:srgbClr val="69412F"/>
                </a:solidFill>
                <a:latin typeface="Arapey"/>
                <a:ea typeface="Arapey"/>
                <a:cs typeface="Arapey"/>
                <a:sym typeface="Arapey"/>
              </a:rPr>
              <a:t>.</a:t>
            </a:r>
          </a:p>
          <a:p>
            <a:pPr marL="670705" lvl="1" indent="-335352" algn="l">
              <a:lnSpc>
                <a:spcPts val="4349"/>
              </a:lnSpc>
              <a:buFont typeface="Arial"/>
              <a:buChar char="•"/>
            </a:pPr>
            <a:r>
              <a:rPr lang="en-US" sz="3106" dirty="0" err="1">
                <a:solidFill>
                  <a:srgbClr val="69412F"/>
                </a:solidFill>
                <a:latin typeface="Arapey Bold"/>
                <a:ea typeface="Arapey Bold"/>
                <a:cs typeface="Arapey Bold"/>
                <a:sym typeface="Arapey Bold"/>
              </a:rPr>
              <a:t>Menjelaskan</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alasan</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manusia</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membutuhkan</a:t>
            </a:r>
            <a:r>
              <a:rPr lang="en-US" sz="3106" dirty="0">
                <a:solidFill>
                  <a:srgbClr val="69412F"/>
                </a:solidFill>
                <a:latin typeface="Arapey Bold"/>
                <a:ea typeface="Arapey Bold"/>
                <a:cs typeface="Arapey Bold"/>
                <a:sym typeface="Arapey Bold"/>
              </a:rPr>
              <a:t> agama</a:t>
            </a:r>
            <a:r>
              <a:rPr lang="en-US" sz="3106" dirty="0">
                <a:solidFill>
                  <a:srgbClr val="69412F"/>
                </a:solidFill>
                <a:latin typeface="Arapey"/>
                <a:ea typeface="Arapey"/>
                <a:cs typeface="Arapey"/>
                <a:sym typeface="Arapey"/>
              </a:rPr>
              <a:t> – Dari </a:t>
            </a:r>
            <a:r>
              <a:rPr lang="en-US" sz="3106" dirty="0" err="1">
                <a:solidFill>
                  <a:srgbClr val="69412F"/>
                </a:solidFill>
                <a:latin typeface="Arapey"/>
                <a:ea typeface="Arapey"/>
                <a:cs typeface="Arapey"/>
                <a:sym typeface="Arapey"/>
              </a:rPr>
              <a:t>sudut</a:t>
            </a:r>
            <a:r>
              <a:rPr lang="en-US" sz="3106" dirty="0">
                <a:solidFill>
                  <a:srgbClr val="69412F"/>
                </a:solidFill>
                <a:latin typeface="Arapey"/>
                <a:ea typeface="Arapey"/>
                <a:cs typeface="Arapey"/>
                <a:sym typeface="Arapey"/>
              </a:rPr>
              <a:t> fitrah, </a:t>
            </a:r>
            <a:r>
              <a:rPr lang="en-US" sz="3106" dirty="0" err="1">
                <a:solidFill>
                  <a:srgbClr val="69412F"/>
                </a:solidFill>
                <a:latin typeface="Arapey"/>
                <a:ea typeface="Arapey"/>
                <a:cs typeface="Arapey"/>
                <a:sym typeface="Arapey"/>
              </a:rPr>
              <a:t>psikologis</a:t>
            </a:r>
            <a:r>
              <a:rPr lang="en-US" sz="3106" dirty="0">
                <a:solidFill>
                  <a:srgbClr val="69412F"/>
                </a:solidFill>
                <a:latin typeface="Arapey"/>
                <a:ea typeface="Arapey"/>
                <a:cs typeface="Arapey"/>
                <a:sym typeface="Arapey"/>
              </a:rPr>
              <a:t>, spiritual, </a:t>
            </a:r>
            <a:r>
              <a:rPr lang="en-US" sz="3106" dirty="0" err="1">
                <a:solidFill>
                  <a:srgbClr val="69412F"/>
                </a:solidFill>
                <a:latin typeface="Arapey"/>
                <a:ea typeface="Arapey"/>
                <a:cs typeface="Arapey"/>
                <a:sym typeface="Arapey"/>
              </a:rPr>
              <a:t>hingga</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kebutuhan</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sosial</a:t>
            </a:r>
            <a:r>
              <a:rPr lang="en-US" sz="3106" dirty="0">
                <a:solidFill>
                  <a:srgbClr val="69412F"/>
                </a:solidFill>
                <a:latin typeface="Arapey"/>
                <a:ea typeface="Arapey"/>
                <a:cs typeface="Arapey"/>
                <a:sym typeface="Arapey"/>
              </a:rPr>
              <a:t>.</a:t>
            </a:r>
          </a:p>
          <a:p>
            <a:pPr marL="670705" lvl="1" indent="-335352" algn="l">
              <a:lnSpc>
                <a:spcPts val="4349"/>
              </a:lnSpc>
              <a:buFont typeface="Arial"/>
              <a:buChar char="•"/>
            </a:pPr>
            <a:r>
              <a:rPr lang="en-US" sz="3106" dirty="0" err="1">
                <a:solidFill>
                  <a:srgbClr val="69412F"/>
                </a:solidFill>
                <a:latin typeface="Arapey Bold"/>
                <a:ea typeface="Arapey Bold"/>
                <a:cs typeface="Arapey Bold"/>
                <a:sym typeface="Arapey Bold"/>
              </a:rPr>
              <a:t>Mendeskripsikan</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tantangan</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kehidupan</a:t>
            </a:r>
            <a:r>
              <a:rPr lang="en-US" sz="3106" dirty="0">
                <a:solidFill>
                  <a:srgbClr val="69412F"/>
                </a:solidFill>
                <a:latin typeface="Arapey Bold"/>
                <a:ea typeface="Arapey Bold"/>
                <a:cs typeface="Arapey Bold"/>
                <a:sym typeface="Arapey Bold"/>
              </a:rPr>
              <a:t> </a:t>
            </a:r>
            <a:r>
              <a:rPr lang="en-US" sz="3106" dirty="0" err="1">
                <a:solidFill>
                  <a:srgbClr val="69412F"/>
                </a:solidFill>
                <a:latin typeface="Arapey Bold"/>
                <a:ea typeface="Arapey Bold"/>
                <a:cs typeface="Arapey Bold"/>
                <a:sym typeface="Arapey Bold"/>
              </a:rPr>
              <a:t>beragama</a:t>
            </a:r>
            <a:r>
              <a:rPr lang="en-US" sz="3106" dirty="0">
                <a:solidFill>
                  <a:srgbClr val="69412F"/>
                </a:solidFill>
                <a:latin typeface="Arapey Bold"/>
                <a:ea typeface="Arapey Bold"/>
                <a:cs typeface="Arapey Bold"/>
                <a:sym typeface="Arapey Bold"/>
              </a:rPr>
              <a:t> </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Tantangan</a:t>
            </a:r>
            <a:r>
              <a:rPr lang="en-US" sz="3106" dirty="0">
                <a:solidFill>
                  <a:srgbClr val="69412F"/>
                </a:solidFill>
                <a:latin typeface="Arapey"/>
                <a:ea typeface="Arapey"/>
                <a:cs typeface="Arapey"/>
                <a:sym typeface="Arapey"/>
              </a:rPr>
              <a:t> internal (</a:t>
            </a:r>
            <a:r>
              <a:rPr lang="en-US" sz="3106" dirty="0" err="1">
                <a:solidFill>
                  <a:srgbClr val="69412F"/>
                </a:solidFill>
                <a:latin typeface="Arapey"/>
                <a:ea typeface="Arapey"/>
                <a:cs typeface="Arapey"/>
                <a:sym typeface="Arapey"/>
              </a:rPr>
              <a:t>nafsu</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godaan</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setan</a:t>
            </a:r>
            <a:r>
              <a:rPr lang="en-US" sz="3106" dirty="0">
                <a:solidFill>
                  <a:srgbClr val="69412F"/>
                </a:solidFill>
                <a:latin typeface="Arapey"/>
                <a:ea typeface="Arapey"/>
                <a:cs typeface="Arapey"/>
                <a:sym typeface="Arapey"/>
              </a:rPr>
              <a:t>) dan </a:t>
            </a:r>
            <a:r>
              <a:rPr lang="en-US" sz="3106" dirty="0" err="1">
                <a:solidFill>
                  <a:srgbClr val="69412F"/>
                </a:solidFill>
                <a:latin typeface="Arapey"/>
                <a:ea typeface="Arapey"/>
                <a:cs typeface="Arapey"/>
                <a:sym typeface="Arapey"/>
              </a:rPr>
              <a:t>eksternal</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budaya</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sekuler</a:t>
            </a:r>
            <a:r>
              <a:rPr lang="en-US" sz="3106" dirty="0">
                <a:solidFill>
                  <a:srgbClr val="69412F"/>
                </a:solidFill>
                <a:latin typeface="Arapey"/>
                <a:ea typeface="Arapey"/>
                <a:cs typeface="Arapey"/>
                <a:sym typeface="Arapey"/>
              </a:rPr>
              <a:t>, </a:t>
            </a:r>
            <a:r>
              <a:rPr lang="en-US" sz="3106" dirty="0" err="1">
                <a:solidFill>
                  <a:srgbClr val="69412F"/>
                </a:solidFill>
                <a:latin typeface="Arapey"/>
                <a:ea typeface="Arapey"/>
                <a:cs typeface="Arapey"/>
                <a:sym typeface="Arapey"/>
              </a:rPr>
              <a:t>hedonisme</a:t>
            </a:r>
            <a:r>
              <a:rPr lang="en-US" sz="3106" dirty="0">
                <a:solidFill>
                  <a:srgbClr val="69412F"/>
                </a:solidFill>
                <a:latin typeface="Arapey"/>
                <a:ea typeface="Arapey"/>
                <a:cs typeface="Arapey"/>
                <a:sym typeface="Arapey"/>
              </a:rPr>
              <a:t>, media).</a:t>
            </a:r>
          </a:p>
        </p:txBody>
      </p:sp>
      <p:sp>
        <p:nvSpPr>
          <p:cNvPr id="11" name="Rectangle 10">
            <a:extLst>
              <a:ext uri="{FF2B5EF4-FFF2-40B4-BE49-F238E27FC236}">
                <a16:creationId xmlns:a16="http://schemas.microsoft.com/office/drawing/2014/main" id="{B4F89580-CE76-49D2-B637-B64C52195381}"/>
              </a:ext>
            </a:extLst>
          </p:cNvPr>
          <p:cNvSpPr/>
          <p:nvPr/>
        </p:nvSpPr>
        <p:spPr>
          <a:xfrm>
            <a:off x="3168342" y="7713522"/>
            <a:ext cx="1568058" cy="601703"/>
          </a:xfrm>
          <a:prstGeom prst="rect">
            <a:avLst/>
          </a:prstGeom>
        </p:spPr>
        <p:txBody>
          <a:bodyPr wrap="none">
            <a:spAutoFit/>
          </a:bodyPr>
          <a:lstStyle/>
          <a:p>
            <a:r>
              <a:rPr lang="en-US" sz="3310" dirty="0" err="1">
                <a:solidFill>
                  <a:srgbClr val="69412F"/>
                </a:solidFill>
                <a:latin typeface="Arapey Bold"/>
                <a:ea typeface="Arapey Bold"/>
                <a:cs typeface="Arapey Bold"/>
                <a:sym typeface="Arapey Bold"/>
              </a:rPr>
              <a:t>Manfaat</a:t>
            </a:r>
            <a:endParaRPr lang="en-ID"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490802">
            <a:off x="-3118508"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007256" y="8344615"/>
            <a:ext cx="3252044" cy="4710064"/>
          </a:xfrm>
          <a:custGeom>
            <a:avLst/>
            <a:gdLst/>
            <a:ahLst/>
            <a:cxnLst/>
            <a:rect l="l" t="t" r="r" b="b"/>
            <a:pathLst>
              <a:path w="3252044" h="4710064">
                <a:moveTo>
                  <a:pt x="0" y="0"/>
                </a:moveTo>
                <a:lnTo>
                  <a:pt x="3252044" y="0"/>
                </a:lnTo>
                <a:lnTo>
                  <a:pt x="3252044" y="4710064"/>
                </a:lnTo>
                <a:lnTo>
                  <a:pt x="0" y="47100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2081912" y="1755679"/>
            <a:ext cx="5522560" cy="532582"/>
          </a:xfrm>
          <a:prstGeom prst="rect">
            <a:avLst/>
          </a:prstGeom>
        </p:spPr>
        <p:txBody>
          <a:bodyPr wrap="square" lIns="0" tIns="0" rIns="0" bIns="0" rtlCol="0" anchor="t">
            <a:spAutoFit/>
          </a:bodyPr>
          <a:lstStyle/>
          <a:p>
            <a:pPr algn="l">
              <a:lnSpc>
                <a:spcPts val="3885"/>
              </a:lnSpc>
            </a:pPr>
            <a:r>
              <a:rPr lang="en-US" sz="4918" dirty="0">
                <a:solidFill>
                  <a:srgbClr val="69412F"/>
                </a:solidFill>
                <a:latin typeface="Arapey Bold"/>
                <a:ea typeface="Arapey Bold"/>
                <a:cs typeface="Arapey Bold"/>
                <a:sym typeface="Arapey Bold"/>
              </a:rPr>
              <a:t>1. HAKIKAT MANUSIA</a:t>
            </a:r>
          </a:p>
        </p:txBody>
      </p:sp>
      <p:sp>
        <p:nvSpPr>
          <p:cNvPr id="10" name="TextBox 10"/>
          <p:cNvSpPr txBox="1"/>
          <p:nvPr/>
        </p:nvSpPr>
        <p:spPr>
          <a:xfrm>
            <a:off x="2081912" y="2243766"/>
            <a:ext cx="14124177" cy="2124173"/>
          </a:xfrm>
          <a:prstGeom prst="rect">
            <a:avLst/>
          </a:prstGeom>
        </p:spPr>
        <p:txBody>
          <a:bodyPr lIns="0" tIns="0" rIns="0" bIns="0" rtlCol="0" anchor="t">
            <a:spAutoFit/>
          </a:bodyPr>
          <a:lstStyle/>
          <a:p>
            <a:pPr algn="l">
              <a:lnSpc>
                <a:spcPts val="4209"/>
              </a:lnSpc>
            </a:pPr>
            <a:r>
              <a:rPr lang="en-US" sz="3006" dirty="0" err="1">
                <a:solidFill>
                  <a:srgbClr val="69412F"/>
                </a:solidFill>
                <a:latin typeface="Arapey"/>
                <a:ea typeface="Arapey"/>
                <a:cs typeface="Arapey"/>
                <a:sym typeface="Arapey"/>
              </a:rPr>
              <a:t>Dalam</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ajaran</a:t>
            </a:r>
            <a:r>
              <a:rPr lang="en-US" sz="3006" dirty="0">
                <a:solidFill>
                  <a:srgbClr val="69412F"/>
                </a:solidFill>
                <a:latin typeface="Arapey"/>
                <a:ea typeface="Arapey"/>
                <a:cs typeface="Arapey"/>
                <a:sym typeface="Arapey"/>
              </a:rPr>
              <a:t> Islam, </a:t>
            </a:r>
            <a:r>
              <a:rPr lang="en-US" sz="3006" dirty="0" err="1">
                <a:solidFill>
                  <a:srgbClr val="69412F"/>
                </a:solidFill>
                <a:latin typeface="Arapey"/>
                <a:ea typeface="Arapey"/>
                <a:cs typeface="Arapey"/>
                <a:sym typeface="Arapey"/>
              </a:rPr>
              <a:t>manusia</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dipandang</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sebagai</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makhluk</a:t>
            </a:r>
            <a:r>
              <a:rPr lang="en-US" sz="3006" dirty="0">
                <a:solidFill>
                  <a:srgbClr val="69412F"/>
                </a:solidFill>
                <a:latin typeface="Arapey"/>
                <a:ea typeface="Arapey"/>
                <a:cs typeface="Arapey"/>
                <a:sym typeface="Arapey"/>
              </a:rPr>
              <a:t> yang </a:t>
            </a:r>
            <a:r>
              <a:rPr lang="en-US" sz="3006" dirty="0" err="1">
                <a:solidFill>
                  <a:srgbClr val="69412F"/>
                </a:solidFill>
                <a:latin typeface="Arapey"/>
                <a:ea typeface="Arapey"/>
                <a:cs typeface="Arapey"/>
                <a:sym typeface="Arapey"/>
              </a:rPr>
              <a:t>istimewa</a:t>
            </a:r>
            <a:r>
              <a:rPr lang="en-US" sz="3006" dirty="0">
                <a:solidFill>
                  <a:srgbClr val="69412F"/>
                </a:solidFill>
                <a:latin typeface="Arapey"/>
                <a:ea typeface="Arapey"/>
                <a:cs typeface="Arapey"/>
                <a:sym typeface="Arapey"/>
              </a:rPr>
              <a:t> dan </a:t>
            </a:r>
            <a:r>
              <a:rPr lang="en-US" sz="3006" dirty="0" err="1">
                <a:solidFill>
                  <a:srgbClr val="69412F"/>
                </a:solidFill>
                <a:latin typeface="Arapey"/>
                <a:ea typeface="Arapey"/>
                <a:cs typeface="Arapey"/>
                <a:sym typeface="Arapey"/>
              </a:rPr>
              <a:t>unik</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Keistimewaan</a:t>
            </a:r>
            <a:r>
              <a:rPr lang="en-US" sz="3006" dirty="0">
                <a:solidFill>
                  <a:srgbClr val="69412F"/>
                </a:solidFill>
                <a:latin typeface="Arapey"/>
                <a:ea typeface="Arapey"/>
                <a:cs typeface="Arapey"/>
                <a:sym typeface="Arapey"/>
              </a:rPr>
              <a:t> ini </a:t>
            </a:r>
            <a:r>
              <a:rPr lang="en-US" sz="3006" dirty="0" err="1">
                <a:solidFill>
                  <a:srgbClr val="69412F"/>
                </a:solidFill>
                <a:latin typeface="Arapey"/>
                <a:ea typeface="Arapey"/>
                <a:cs typeface="Arapey"/>
                <a:sym typeface="Arapey"/>
              </a:rPr>
              <a:t>terletak</a:t>
            </a:r>
            <a:r>
              <a:rPr lang="en-US" sz="3006" dirty="0">
                <a:solidFill>
                  <a:srgbClr val="69412F"/>
                </a:solidFill>
                <a:latin typeface="Arapey"/>
                <a:ea typeface="Arapey"/>
                <a:cs typeface="Arapey"/>
                <a:sym typeface="Arapey"/>
              </a:rPr>
              <a:t> pada </a:t>
            </a:r>
            <a:r>
              <a:rPr lang="en-US" sz="3006" dirty="0" err="1">
                <a:solidFill>
                  <a:srgbClr val="69412F"/>
                </a:solidFill>
                <a:latin typeface="Arapey"/>
                <a:ea typeface="Arapey"/>
                <a:cs typeface="Arapey"/>
                <a:sym typeface="Arapey"/>
              </a:rPr>
              <a:t>potensi</a:t>
            </a:r>
            <a:r>
              <a:rPr lang="en-US" sz="3006" dirty="0">
                <a:solidFill>
                  <a:srgbClr val="69412F"/>
                </a:solidFill>
                <a:latin typeface="Arapey"/>
                <a:ea typeface="Arapey"/>
                <a:cs typeface="Arapey"/>
                <a:sym typeface="Arapey"/>
              </a:rPr>
              <a:t> yang </a:t>
            </a:r>
            <a:r>
              <a:rPr lang="en-US" sz="3006" dirty="0" err="1">
                <a:solidFill>
                  <a:srgbClr val="69412F"/>
                </a:solidFill>
                <a:latin typeface="Arapey"/>
                <a:ea typeface="Arapey"/>
                <a:cs typeface="Arapey"/>
                <a:sym typeface="Arapey"/>
              </a:rPr>
              <a:t>diberikan</a:t>
            </a:r>
            <a:r>
              <a:rPr lang="en-US" sz="3006" dirty="0">
                <a:solidFill>
                  <a:srgbClr val="69412F"/>
                </a:solidFill>
                <a:latin typeface="Arapey"/>
                <a:ea typeface="Arapey"/>
                <a:cs typeface="Arapey"/>
                <a:sym typeface="Arapey"/>
              </a:rPr>
              <a:t> oleh Allah </a:t>
            </a:r>
            <a:r>
              <a:rPr lang="en-US" sz="3006" dirty="0" err="1">
                <a:solidFill>
                  <a:srgbClr val="69412F"/>
                </a:solidFill>
                <a:latin typeface="Arapey"/>
                <a:ea typeface="Arapey"/>
                <a:cs typeface="Arapey"/>
                <a:sym typeface="Arapey"/>
              </a:rPr>
              <a:t>kepada</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manusia</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yaitu</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akal</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qalb</a:t>
            </a:r>
            <a:r>
              <a:rPr lang="en-US" sz="3006" dirty="0">
                <a:solidFill>
                  <a:srgbClr val="69412F"/>
                </a:solidFill>
                <a:latin typeface="Arapey"/>
                <a:ea typeface="Arapey"/>
                <a:cs typeface="Arapey"/>
                <a:sym typeface="Arapey"/>
              </a:rPr>
              <a:t>, dan </a:t>
            </a:r>
            <a:r>
              <a:rPr lang="en-US" sz="3006" dirty="0" err="1">
                <a:solidFill>
                  <a:srgbClr val="69412F"/>
                </a:solidFill>
                <a:latin typeface="Arapey"/>
                <a:ea typeface="Arapey"/>
                <a:cs typeface="Arapey"/>
                <a:sym typeface="Arapey"/>
              </a:rPr>
              <a:t>nafsu</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Ketiga</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potensi</a:t>
            </a:r>
            <a:r>
              <a:rPr lang="en-US" sz="3006" dirty="0">
                <a:solidFill>
                  <a:srgbClr val="69412F"/>
                </a:solidFill>
                <a:latin typeface="Arapey"/>
                <a:ea typeface="Arapey"/>
                <a:cs typeface="Arapey"/>
                <a:sym typeface="Arapey"/>
              </a:rPr>
              <a:t> ini </a:t>
            </a:r>
            <a:r>
              <a:rPr lang="en-US" sz="3006" dirty="0" err="1">
                <a:solidFill>
                  <a:srgbClr val="69412F"/>
                </a:solidFill>
                <a:latin typeface="Arapey"/>
                <a:ea typeface="Arapey"/>
                <a:cs typeface="Arapey"/>
                <a:sym typeface="Arapey"/>
              </a:rPr>
              <a:t>merupakan</a:t>
            </a:r>
            <a:r>
              <a:rPr lang="en-US" sz="3006" dirty="0">
                <a:solidFill>
                  <a:srgbClr val="69412F"/>
                </a:solidFill>
                <a:latin typeface="Arapey"/>
                <a:ea typeface="Arapey"/>
                <a:cs typeface="Arapey"/>
                <a:sym typeface="Arapey"/>
              </a:rPr>
              <a:t> modal </a:t>
            </a:r>
            <a:r>
              <a:rPr lang="en-US" sz="3006" dirty="0" err="1">
                <a:solidFill>
                  <a:srgbClr val="69412F"/>
                </a:solidFill>
                <a:latin typeface="Arapey"/>
                <a:ea typeface="Arapey"/>
                <a:cs typeface="Arapey"/>
                <a:sym typeface="Arapey"/>
              </a:rPr>
              <a:t>utama</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bagi</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manusia</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dalam</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menjalani</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kehidupan</a:t>
            </a:r>
            <a:r>
              <a:rPr lang="en-US" sz="3006" dirty="0">
                <a:solidFill>
                  <a:srgbClr val="69412F"/>
                </a:solidFill>
                <a:latin typeface="Arapey"/>
                <a:ea typeface="Arapey"/>
                <a:cs typeface="Arapey"/>
                <a:sym typeface="Arapey"/>
              </a:rPr>
              <a:t> di dunia </a:t>
            </a:r>
            <a:r>
              <a:rPr lang="en-US" sz="3006" dirty="0" err="1">
                <a:solidFill>
                  <a:srgbClr val="69412F"/>
                </a:solidFill>
                <a:latin typeface="Arapey"/>
                <a:ea typeface="Arapey"/>
                <a:cs typeface="Arapey"/>
                <a:sym typeface="Arapey"/>
              </a:rPr>
              <a:t>sekaligus</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mempersiapkan</a:t>
            </a:r>
            <a:r>
              <a:rPr lang="en-US" sz="3006" dirty="0">
                <a:solidFill>
                  <a:srgbClr val="69412F"/>
                </a:solidFill>
                <a:latin typeface="Arapey"/>
                <a:ea typeface="Arapey"/>
                <a:cs typeface="Arapey"/>
                <a:sym typeface="Arapey"/>
              </a:rPr>
              <a:t> diri </a:t>
            </a:r>
            <a:r>
              <a:rPr lang="en-US" sz="3006" dirty="0" err="1">
                <a:solidFill>
                  <a:srgbClr val="69412F"/>
                </a:solidFill>
                <a:latin typeface="Arapey"/>
                <a:ea typeface="Arapey"/>
                <a:cs typeface="Arapey"/>
                <a:sym typeface="Arapey"/>
              </a:rPr>
              <a:t>untuk</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kehidupan</a:t>
            </a:r>
            <a:r>
              <a:rPr lang="en-US" sz="3006" dirty="0">
                <a:solidFill>
                  <a:srgbClr val="69412F"/>
                </a:solidFill>
                <a:latin typeface="Arapey"/>
                <a:ea typeface="Arapey"/>
                <a:cs typeface="Arapey"/>
                <a:sym typeface="Arapey"/>
              </a:rPr>
              <a:t> </a:t>
            </a:r>
            <a:r>
              <a:rPr lang="en-US" sz="3006" dirty="0" err="1">
                <a:solidFill>
                  <a:srgbClr val="69412F"/>
                </a:solidFill>
                <a:latin typeface="Arapey"/>
                <a:ea typeface="Arapey"/>
                <a:cs typeface="Arapey"/>
                <a:sym typeface="Arapey"/>
              </a:rPr>
              <a:t>akhirat</a:t>
            </a:r>
            <a:r>
              <a:rPr lang="en-US" sz="3006" dirty="0">
                <a:solidFill>
                  <a:srgbClr val="69412F"/>
                </a:solidFill>
                <a:latin typeface="Arapey"/>
                <a:ea typeface="Arapey"/>
                <a:cs typeface="Arapey"/>
                <a:sym typeface="Arapey"/>
              </a:rPr>
              <a:t>. </a:t>
            </a:r>
          </a:p>
        </p:txBody>
      </p:sp>
      <p:sp>
        <p:nvSpPr>
          <p:cNvPr id="11" name="TextBox 11"/>
          <p:cNvSpPr txBox="1"/>
          <p:nvPr/>
        </p:nvSpPr>
        <p:spPr>
          <a:xfrm>
            <a:off x="7604472" y="1831063"/>
            <a:ext cx="4183612" cy="441277"/>
          </a:xfrm>
          <a:prstGeom prst="rect">
            <a:avLst/>
          </a:prstGeom>
        </p:spPr>
        <p:txBody>
          <a:bodyPr lIns="0" tIns="0" rIns="0" bIns="0" rtlCol="0" anchor="t">
            <a:spAutoFit/>
          </a:bodyPr>
          <a:lstStyle/>
          <a:p>
            <a:pPr algn="l">
              <a:lnSpc>
                <a:spcPts val="2995"/>
              </a:lnSpc>
            </a:pPr>
            <a:r>
              <a:rPr lang="en-US" sz="3792">
                <a:solidFill>
                  <a:srgbClr val="69412F"/>
                </a:solidFill>
                <a:latin typeface="Arapey Bold"/>
                <a:ea typeface="Arapey Bold"/>
                <a:cs typeface="Arapey Bold"/>
                <a:sym typeface="Arapey Bold"/>
              </a:rPr>
              <a:t>MENURUT ISLAM.</a:t>
            </a:r>
          </a:p>
        </p:txBody>
      </p:sp>
      <p:sp>
        <p:nvSpPr>
          <p:cNvPr id="12" name="TextBox 12"/>
          <p:cNvSpPr txBox="1"/>
          <p:nvPr/>
        </p:nvSpPr>
        <p:spPr>
          <a:xfrm>
            <a:off x="2081912" y="4997249"/>
            <a:ext cx="14124177" cy="3724572"/>
          </a:xfrm>
          <a:prstGeom prst="rect">
            <a:avLst/>
          </a:prstGeom>
        </p:spPr>
        <p:txBody>
          <a:bodyPr lIns="0" tIns="0" rIns="0" bIns="0" rtlCol="0" anchor="t">
            <a:spAutoFit/>
          </a:bodyPr>
          <a:lstStyle/>
          <a:p>
            <a:pPr algn="l">
              <a:lnSpc>
                <a:spcPts val="4209"/>
              </a:lnSpc>
            </a:pPr>
            <a:r>
              <a:rPr lang="en-US" sz="3006">
                <a:solidFill>
                  <a:srgbClr val="69412F"/>
                </a:solidFill>
                <a:latin typeface="Arapey"/>
                <a:ea typeface="Arapey"/>
                <a:cs typeface="Arapey"/>
                <a:sym typeface="Arapey"/>
              </a:rPr>
              <a:t>Akal (intelektual) adalah potensi untuk berpikir, memahami, dan menganalisis. Dengan akalnya, manusia mampu membedakan antara yang benar dan salah, baik dan buruk. Akal juga menjadi alat untuk merenungi tanda-tanda kebesaran Allah di alam semesta (tadabbur). Al-Qur’an berulang kali memerintahkan manusia untuk menggunakan akalnya, seperti dalam QS. Al-Baqarah ayat 164, yang menyatakan bahwa dalam penciptaan langit dan bumi, pergantian malam dan siang, serta keberadaan hewan dan tumbuhan, terdapat tanda-tanda (ayat) bagi orang-orang yang menggunakan akal</a:t>
            </a:r>
          </a:p>
        </p:txBody>
      </p:sp>
      <p:sp>
        <p:nvSpPr>
          <p:cNvPr id="13" name="TextBox 13"/>
          <p:cNvSpPr txBox="1"/>
          <p:nvPr/>
        </p:nvSpPr>
        <p:spPr>
          <a:xfrm>
            <a:off x="2081912" y="4433696"/>
            <a:ext cx="1282898" cy="630228"/>
          </a:xfrm>
          <a:prstGeom prst="rect">
            <a:avLst/>
          </a:prstGeom>
        </p:spPr>
        <p:txBody>
          <a:bodyPr lIns="0" tIns="0" rIns="0" bIns="0" rtlCol="0" anchor="t">
            <a:spAutoFit/>
          </a:bodyPr>
          <a:lstStyle/>
          <a:p>
            <a:pPr algn="ctr">
              <a:lnSpc>
                <a:spcPts val="5164"/>
              </a:lnSpc>
              <a:spcBef>
                <a:spcPct val="0"/>
              </a:spcBef>
            </a:pPr>
            <a:r>
              <a:rPr lang="en-US" sz="3689">
                <a:solidFill>
                  <a:srgbClr val="69412F"/>
                </a:solidFill>
                <a:latin typeface="Arapey Bold"/>
                <a:ea typeface="Arapey Bold"/>
                <a:cs typeface="Arapey Bold"/>
                <a:sym typeface="Arapey Bold"/>
              </a:rPr>
              <a:t>A. Akal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788307">
            <a:off x="14546148" y="-2849152"/>
            <a:ext cx="3931351" cy="5907769"/>
          </a:xfrm>
          <a:custGeom>
            <a:avLst/>
            <a:gdLst/>
            <a:ahLst/>
            <a:cxnLst/>
            <a:rect l="l" t="t" r="r" b="b"/>
            <a:pathLst>
              <a:path w="3931351" h="5907769">
                <a:moveTo>
                  <a:pt x="0" y="0"/>
                </a:moveTo>
                <a:lnTo>
                  <a:pt x="3931352" y="0"/>
                </a:lnTo>
                <a:lnTo>
                  <a:pt x="3931352" y="5907769"/>
                </a:lnTo>
                <a:lnTo>
                  <a:pt x="0" y="5907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490802">
            <a:off x="-2917320" y="-1766623"/>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081912" y="1701609"/>
            <a:ext cx="4385711" cy="445194"/>
          </a:xfrm>
          <a:prstGeom prst="rect">
            <a:avLst/>
          </a:prstGeom>
        </p:spPr>
        <p:txBody>
          <a:bodyPr lIns="0" tIns="0" rIns="0" bIns="0" rtlCol="0" anchor="t">
            <a:spAutoFit/>
          </a:bodyPr>
          <a:lstStyle/>
          <a:p>
            <a:pPr algn="l">
              <a:lnSpc>
                <a:spcPts val="3140"/>
              </a:lnSpc>
            </a:pPr>
            <a:r>
              <a:rPr lang="en-US" sz="3975">
                <a:solidFill>
                  <a:srgbClr val="69412F"/>
                </a:solidFill>
                <a:latin typeface="Arapey"/>
                <a:ea typeface="Arapey"/>
                <a:cs typeface="Arapey"/>
                <a:sym typeface="Arapey"/>
              </a:rPr>
              <a:t>1. HAKIKAT MANUSIA</a:t>
            </a:r>
          </a:p>
        </p:txBody>
      </p:sp>
      <p:sp>
        <p:nvSpPr>
          <p:cNvPr id="9" name="TextBox 9"/>
          <p:cNvSpPr txBox="1"/>
          <p:nvPr/>
        </p:nvSpPr>
        <p:spPr>
          <a:xfrm>
            <a:off x="6545734" y="1761110"/>
            <a:ext cx="3381566" cy="359600"/>
          </a:xfrm>
          <a:prstGeom prst="rect">
            <a:avLst/>
          </a:prstGeom>
        </p:spPr>
        <p:txBody>
          <a:bodyPr lIns="0" tIns="0" rIns="0" bIns="0" rtlCol="0" anchor="t">
            <a:spAutoFit/>
          </a:bodyPr>
          <a:lstStyle/>
          <a:p>
            <a:pPr algn="l">
              <a:lnSpc>
                <a:spcPts val="2421"/>
              </a:lnSpc>
            </a:pPr>
            <a:r>
              <a:rPr lang="en-US" sz="3065">
                <a:solidFill>
                  <a:srgbClr val="69412F"/>
                </a:solidFill>
                <a:latin typeface="Arapey"/>
                <a:ea typeface="Arapey"/>
                <a:cs typeface="Arapey"/>
                <a:sym typeface="Arapey"/>
              </a:rPr>
              <a:t>MENURUT ISLAM.</a:t>
            </a:r>
          </a:p>
        </p:txBody>
      </p:sp>
      <p:sp>
        <p:nvSpPr>
          <p:cNvPr id="10" name="TextBox 10"/>
          <p:cNvSpPr txBox="1"/>
          <p:nvPr/>
        </p:nvSpPr>
        <p:spPr>
          <a:xfrm>
            <a:off x="2081912" y="2758815"/>
            <a:ext cx="14124177" cy="2657639"/>
          </a:xfrm>
          <a:prstGeom prst="rect">
            <a:avLst/>
          </a:prstGeom>
        </p:spPr>
        <p:txBody>
          <a:bodyPr lIns="0" tIns="0" rIns="0" bIns="0" rtlCol="0" anchor="t">
            <a:spAutoFit/>
          </a:bodyPr>
          <a:lstStyle/>
          <a:p>
            <a:pPr algn="l">
              <a:lnSpc>
                <a:spcPts val="4209"/>
              </a:lnSpc>
            </a:pPr>
            <a:r>
              <a:rPr lang="en-US" sz="3006">
                <a:solidFill>
                  <a:srgbClr val="69412F"/>
                </a:solidFill>
                <a:latin typeface="Arapey"/>
                <a:ea typeface="Arapey"/>
                <a:cs typeface="Arapey"/>
                <a:sym typeface="Arapey"/>
              </a:rPr>
              <a:t>Qalb (hati spiritual) berfungsi sebagai pusat kesadaran moral dan spiritual. Qalb dalam Islam tidak hanya berarti hati secara biologis, tetapi mencakup makna batiniah sebagai tempat lahirnya iman, cinta kepada Tuhan, dan kepekaan terhadap kebenaran. Dalam </a:t>
            </a:r>
            <a:r>
              <a:rPr lang="en-US" sz="3006">
                <a:solidFill>
                  <a:srgbClr val="69412F"/>
                </a:solidFill>
                <a:latin typeface="Arapey Bold"/>
                <a:ea typeface="Arapey Bold"/>
                <a:cs typeface="Arapey Bold"/>
                <a:sym typeface="Arapey Bold"/>
              </a:rPr>
              <a:t>QS. Al-Hajj ayat 46</a:t>
            </a:r>
            <a:r>
              <a:rPr lang="en-US" sz="3006">
                <a:solidFill>
                  <a:srgbClr val="69412F"/>
                </a:solidFill>
                <a:latin typeface="Arapey"/>
                <a:ea typeface="Arapey"/>
                <a:cs typeface="Arapey"/>
                <a:sym typeface="Arapey"/>
              </a:rPr>
              <a:t> disebutkan bahwa: “Maka apakah mereka tidak berjalan di muka bumi, lalu mereka mempunyai hati yang dengan itu mereka dapat memahami...”.</a:t>
            </a:r>
          </a:p>
        </p:txBody>
      </p:sp>
      <p:sp>
        <p:nvSpPr>
          <p:cNvPr id="11" name="TextBox 11"/>
          <p:cNvSpPr txBox="1"/>
          <p:nvPr/>
        </p:nvSpPr>
        <p:spPr>
          <a:xfrm>
            <a:off x="2081912" y="2195262"/>
            <a:ext cx="4242688" cy="630228"/>
          </a:xfrm>
          <a:prstGeom prst="rect">
            <a:avLst/>
          </a:prstGeom>
        </p:spPr>
        <p:txBody>
          <a:bodyPr wrap="square" lIns="0" tIns="0" rIns="0" bIns="0" rtlCol="0" anchor="t">
            <a:spAutoFit/>
          </a:bodyPr>
          <a:lstStyle/>
          <a:p>
            <a:pPr algn="ctr">
              <a:lnSpc>
                <a:spcPts val="5164"/>
              </a:lnSpc>
              <a:spcBef>
                <a:spcPct val="0"/>
              </a:spcBef>
            </a:pPr>
            <a:r>
              <a:rPr lang="en-US" sz="3689" dirty="0">
                <a:solidFill>
                  <a:srgbClr val="69412F"/>
                </a:solidFill>
                <a:latin typeface="Arapey Bold"/>
                <a:ea typeface="Arapey Bold"/>
                <a:cs typeface="Arapey Bold"/>
                <a:sym typeface="Arapey Bold"/>
              </a:rPr>
              <a:t>B. </a:t>
            </a:r>
            <a:r>
              <a:rPr lang="en-US" sz="3689" dirty="0" err="1">
                <a:solidFill>
                  <a:srgbClr val="69412F"/>
                </a:solidFill>
                <a:latin typeface="Arapey Bold"/>
                <a:ea typeface="Arapey Bold"/>
                <a:cs typeface="Arapey Bold"/>
                <a:sym typeface="Arapey Bold"/>
              </a:rPr>
              <a:t>Qalb</a:t>
            </a:r>
            <a:r>
              <a:rPr lang="en-US" sz="3689" dirty="0">
                <a:solidFill>
                  <a:srgbClr val="69412F"/>
                </a:solidFill>
                <a:latin typeface="Arapey Bold"/>
                <a:ea typeface="Arapey Bold"/>
                <a:cs typeface="Arapey Bold"/>
                <a:sym typeface="Arapey Bold"/>
              </a:rPr>
              <a:t> (hati spiritual)</a:t>
            </a:r>
          </a:p>
        </p:txBody>
      </p:sp>
      <p:sp>
        <p:nvSpPr>
          <p:cNvPr id="12" name="TextBox 12"/>
          <p:cNvSpPr txBox="1"/>
          <p:nvPr/>
        </p:nvSpPr>
        <p:spPr>
          <a:xfrm>
            <a:off x="2081912" y="6165989"/>
            <a:ext cx="14124177" cy="3191106"/>
          </a:xfrm>
          <a:prstGeom prst="rect">
            <a:avLst/>
          </a:prstGeom>
        </p:spPr>
        <p:txBody>
          <a:bodyPr lIns="0" tIns="0" rIns="0" bIns="0" rtlCol="0" anchor="t">
            <a:spAutoFit/>
          </a:bodyPr>
          <a:lstStyle/>
          <a:p>
            <a:pPr algn="l">
              <a:lnSpc>
                <a:spcPts val="4209"/>
              </a:lnSpc>
            </a:pPr>
            <a:r>
              <a:rPr lang="en-US" sz="3006">
                <a:solidFill>
                  <a:srgbClr val="69412F"/>
                </a:solidFill>
                <a:latin typeface="Arapey"/>
                <a:ea typeface="Arapey"/>
                <a:cs typeface="Arapey"/>
                <a:sym typeface="Arapey"/>
              </a:rPr>
              <a:t>Nafsu (dorongan emosional dan instingtif) adalah potensi dasar manusia yang cenderung kepada keinginan dan kenikmatan. Nafsu memiliki berbagai tingkatan, dari yang paling rendah (ammarah bi al-su’ – selalu mengajak kepada kejahatan) hingga nafsu yang paling tinggi (nafsu muthmainnah – jiwa yang tenang). Islam tidak menolak keberadaan nafsu, namun mengajarkan agar manusia mampu mengendalikannya dan tidak diperbudak oleh hawa nafsunya </a:t>
            </a:r>
            <a:r>
              <a:rPr lang="en-US" sz="3006">
                <a:solidFill>
                  <a:srgbClr val="69412F"/>
                </a:solidFill>
                <a:latin typeface="Arapey Bold"/>
                <a:ea typeface="Arapey Bold"/>
                <a:cs typeface="Arapey Bold"/>
                <a:sym typeface="Arapey Bold"/>
              </a:rPr>
              <a:t>(QS. Yusuf: 53).</a:t>
            </a:r>
          </a:p>
        </p:txBody>
      </p:sp>
      <p:sp>
        <p:nvSpPr>
          <p:cNvPr id="13" name="TextBox 13"/>
          <p:cNvSpPr txBox="1"/>
          <p:nvPr/>
        </p:nvSpPr>
        <p:spPr>
          <a:xfrm>
            <a:off x="2081912" y="5602436"/>
            <a:ext cx="1651888" cy="618246"/>
          </a:xfrm>
          <a:prstGeom prst="rect">
            <a:avLst/>
          </a:prstGeom>
        </p:spPr>
        <p:txBody>
          <a:bodyPr wrap="square" lIns="0" tIns="0" rIns="0" bIns="0" rtlCol="0" anchor="t">
            <a:spAutoFit/>
          </a:bodyPr>
          <a:lstStyle/>
          <a:p>
            <a:pPr algn="ctr">
              <a:lnSpc>
                <a:spcPts val="5164"/>
              </a:lnSpc>
              <a:spcBef>
                <a:spcPct val="0"/>
              </a:spcBef>
            </a:pPr>
            <a:r>
              <a:rPr lang="en-US" sz="3689" dirty="0">
                <a:solidFill>
                  <a:srgbClr val="69412F"/>
                </a:solidFill>
                <a:latin typeface="Arapey Bold"/>
                <a:ea typeface="Arapey Bold"/>
                <a:cs typeface="Arapey Bold"/>
                <a:sym typeface="Arapey Bold"/>
              </a:rPr>
              <a:t>C. </a:t>
            </a:r>
            <a:r>
              <a:rPr lang="en-US" sz="3689" dirty="0" err="1">
                <a:solidFill>
                  <a:srgbClr val="69412F"/>
                </a:solidFill>
                <a:latin typeface="Arapey Bold"/>
                <a:ea typeface="Arapey Bold"/>
                <a:cs typeface="Arapey Bold"/>
                <a:sym typeface="Arapey Bold"/>
              </a:rPr>
              <a:t>Nafsu</a:t>
            </a:r>
            <a:endParaRPr lang="en-US" sz="3689" dirty="0">
              <a:solidFill>
                <a:srgbClr val="69412F"/>
              </a:solidFill>
              <a:latin typeface="Arapey Bold"/>
              <a:ea typeface="Arapey Bold"/>
              <a:cs typeface="Arapey Bold"/>
              <a:sym typeface="Arapey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EDE0"/>
        </a:solidFill>
        <a:effectLst/>
      </p:bgPr>
    </p:bg>
    <p:spTree>
      <p:nvGrpSpPr>
        <p:cNvPr id="1" name=""/>
        <p:cNvGrpSpPr/>
        <p:nvPr/>
      </p:nvGrpSpPr>
      <p:grpSpPr>
        <a:xfrm>
          <a:off x="0" y="0"/>
          <a:ext cx="0" cy="0"/>
          <a:chOff x="0" y="0"/>
          <a:chExt cx="0" cy="0"/>
        </a:xfrm>
      </p:grpSpPr>
      <p:sp>
        <p:nvSpPr>
          <p:cNvPr id="2" name="Freeform 2"/>
          <p:cNvSpPr/>
          <p:nvPr/>
        </p:nvSpPr>
        <p:spPr>
          <a:xfrm>
            <a:off x="-3263956" y="7787573"/>
            <a:ext cx="5034485" cy="4387550"/>
          </a:xfrm>
          <a:custGeom>
            <a:avLst/>
            <a:gdLst/>
            <a:ahLst/>
            <a:cxnLst/>
            <a:rect l="l" t="t" r="r" b="b"/>
            <a:pathLst>
              <a:path w="5034485" h="4387550">
                <a:moveTo>
                  <a:pt x="0" y="0"/>
                </a:moveTo>
                <a:lnTo>
                  <a:pt x="5034485" y="0"/>
                </a:lnTo>
                <a:lnTo>
                  <a:pt x="5034485" y="4387549"/>
                </a:lnTo>
                <a:lnTo>
                  <a:pt x="0" y="43875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490802">
            <a:off x="-3476698" y="-2313104"/>
            <a:ext cx="5834640" cy="5590646"/>
          </a:xfrm>
          <a:custGeom>
            <a:avLst/>
            <a:gdLst/>
            <a:ahLst/>
            <a:cxnLst/>
            <a:rect l="l" t="t" r="r" b="b"/>
            <a:pathLst>
              <a:path w="5834640" h="5590646">
                <a:moveTo>
                  <a:pt x="0" y="0"/>
                </a:moveTo>
                <a:lnTo>
                  <a:pt x="5834640" y="0"/>
                </a:lnTo>
                <a:lnTo>
                  <a:pt x="5834640" y="5590646"/>
                </a:lnTo>
                <a:lnTo>
                  <a:pt x="0" y="5590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94797">
            <a:off x="8652946" y="9508802"/>
            <a:ext cx="3466728" cy="2077549"/>
          </a:xfrm>
          <a:custGeom>
            <a:avLst/>
            <a:gdLst/>
            <a:ahLst/>
            <a:cxnLst/>
            <a:rect l="l" t="t" r="r" b="b"/>
            <a:pathLst>
              <a:path w="3466728" h="2077549">
                <a:moveTo>
                  <a:pt x="0" y="0"/>
                </a:moveTo>
                <a:lnTo>
                  <a:pt x="3466728" y="0"/>
                </a:lnTo>
                <a:lnTo>
                  <a:pt x="3466728" y="2077548"/>
                </a:lnTo>
                <a:lnTo>
                  <a:pt x="0" y="20775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390045">
            <a:off x="15544327" y="8398808"/>
            <a:ext cx="6480500" cy="7991648"/>
          </a:xfrm>
          <a:custGeom>
            <a:avLst/>
            <a:gdLst/>
            <a:ahLst/>
            <a:cxnLst/>
            <a:rect l="l" t="t" r="r" b="b"/>
            <a:pathLst>
              <a:path w="6480500" h="7991648">
                <a:moveTo>
                  <a:pt x="0" y="0"/>
                </a:moveTo>
                <a:lnTo>
                  <a:pt x="6480500" y="0"/>
                </a:lnTo>
                <a:lnTo>
                  <a:pt x="6480500" y="7991648"/>
                </a:lnTo>
                <a:lnTo>
                  <a:pt x="0" y="7991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001294" y="-3758740"/>
            <a:ext cx="5286706" cy="4607360"/>
          </a:xfrm>
          <a:custGeom>
            <a:avLst/>
            <a:gdLst/>
            <a:ahLst/>
            <a:cxnLst/>
            <a:rect l="l" t="t" r="r" b="b"/>
            <a:pathLst>
              <a:path w="5286706" h="4607360">
                <a:moveTo>
                  <a:pt x="0" y="0"/>
                </a:moveTo>
                <a:lnTo>
                  <a:pt x="5286706" y="0"/>
                </a:lnTo>
                <a:lnTo>
                  <a:pt x="5286706" y="4607360"/>
                </a:lnTo>
                <a:lnTo>
                  <a:pt x="0" y="4607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2081912" y="1668786"/>
            <a:ext cx="4385711" cy="445194"/>
          </a:xfrm>
          <a:prstGeom prst="rect">
            <a:avLst/>
          </a:prstGeom>
        </p:spPr>
        <p:txBody>
          <a:bodyPr lIns="0" tIns="0" rIns="0" bIns="0" rtlCol="0" anchor="t">
            <a:spAutoFit/>
          </a:bodyPr>
          <a:lstStyle/>
          <a:p>
            <a:pPr algn="l">
              <a:lnSpc>
                <a:spcPts val="3140"/>
              </a:lnSpc>
            </a:pPr>
            <a:r>
              <a:rPr lang="en-US" sz="3975">
                <a:solidFill>
                  <a:srgbClr val="69412F"/>
                </a:solidFill>
                <a:latin typeface="Arapey"/>
                <a:ea typeface="Arapey"/>
                <a:cs typeface="Arapey"/>
                <a:sym typeface="Arapey"/>
              </a:rPr>
              <a:t>1. HAKIKAT MANUSIA</a:t>
            </a:r>
          </a:p>
        </p:txBody>
      </p:sp>
      <p:sp>
        <p:nvSpPr>
          <p:cNvPr id="8" name="TextBox 8"/>
          <p:cNvSpPr txBox="1"/>
          <p:nvPr/>
        </p:nvSpPr>
        <p:spPr>
          <a:xfrm>
            <a:off x="6545734" y="1728287"/>
            <a:ext cx="3381566" cy="359600"/>
          </a:xfrm>
          <a:prstGeom prst="rect">
            <a:avLst/>
          </a:prstGeom>
        </p:spPr>
        <p:txBody>
          <a:bodyPr lIns="0" tIns="0" rIns="0" bIns="0" rtlCol="0" anchor="t">
            <a:spAutoFit/>
          </a:bodyPr>
          <a:lstStyle/>
          <a:p>
            <a:pPr algn="l">
              <a:lnSpc>
                <a:spcPts val="2421"/>
              </a:lnSpc>
            </a:pPr>
            <a:r>
              <a:rPr lang="en-US" sz="3065">
                <a:solidFill>
                  <a:srgbClr val="69412F"/>
                </a:solidFill>
                <a:latin typeface="Arapey"/>
                <a:ea typeface="Arapey"/>
                <a:cs typeface="Arapey"/>
                <a:sym typeface="Arapey"/>
              </a:rPr>
              <a:t>MENURUT ISLAM.</a:t>
            </a:r>
          </a:p>
        </p:txBody>
      </p:sp>
      <p:sp>
        <p:nvSpPr>
          <p:cNvPr id="9" name="TextBox 9"/>
          <p:cNvSpPr txBox="1"/>
          <p:nvPr/>
        </p:nvSpPr>
        <p:spPr>
          <a:xfrm>
            <a:off x="2081912" y="2030827"/>
            <a:ext cx="14124177" cy="1417153"/>
          </a:xfrm>
          <a:prstGeom prst="rect">
            <a:avLst/>
          </a:prstGeom>
        </p:spPr>
        <p:txBody>
          <a:bodyPr lIns="0" tIns="0" rIns="0" bIns="0" rtlCol="0" anchor="t">
            <a:spAutoFit/>
          </a:bodyPr>
          <a:lstStyle/>
          <a:p>
            <a:pPr algn="l">
              <a:lnSpc>
                <a:spcPts val="3789"/>
              </a:lnSpc>
            </a:pPr>
            <a:r>
              <a:rPr lang="en-US" sz="2706">
                <a:solidFill>
                  <a:srgbClr val="69412F"/>
                </a:solidFill>
                <a:latin typeface="Arapey"/>
                <a:ea typeface="Arapey"/>
                <a:cs typeface="Arapey"/>
                <a:sym typeface="Arapey"/>
              </a:rPr>
              <a:t>Dari sisi penciptaan, Al-Qur'an menjelaskan bahwa manusia diciptakan dari dua unsur: unsur fisik (materi) dan ruh (non-materi). Tubuh manusia berasal dari tanah, sebagaimana disebutkan dalam </a:t>
            </a:r>
            <a:r>
              <a:rPr lang="en-US" sz="2706">
                <a:solidFill>
                  <a:srgbClr val="69412F"/>
                </a:solidFill>
                <a:latin typeface="Arapey Bold"/>
                <a:ea typeface="Arapey Bold"/>
                <a:cs typeface="Arapey Bold"/>
                <a:sym typeface="Arapey Bold"/>
              </a:rPr>
              <a:t>QS. Al-Mu’minun ayat 12-1</a:t>
            </a:r>
          </a:p>
        </p:txBody>
      </p:sp>
      <p:sp>
        <p:nvSpPr>
          <p:cNvPr id="10" name="TextBox 10"/>
          <p:cNvSpPr txBox="1"/>
          <p:nvPr/>
        </p:nvSpPr>
        <p:spPr>
          <a:xfrm>
            <a:off x="2081912" y="3562280"/>
            <a:ext cx="14124177" cy="3191106"/>
          </a:xfrm>
          <a:prstGeom prst="rect">
            <a:avLst/>
          </a:prstGeom>
        </p:spPr>
        <p:txBody>
          <a:bodyPr lIns="0" tIns="0" rIns="0" bIns="0" rtlCol="0" anchor="t">
            <a:spAutoFit/>
          </a:bodyPr>
          <a:lstStyle/>
          <a:p>
            <a:pPr algn="ctr">
              <a:lnSpc>
                <a:spcPts val="4209"/>
              </a:lnSpc>
            </a:pPr>
            <a:r>
              <a:rPr lang="en-US" sz="3006">
                <a:solidFill>
                  <a:srgbClr val="69412F"/>
                </a:solidFill>
                <a:latin typeface="Arapey Bold"/>
                <a:ea typeface="Arapey Bold"/>
                <a:cs typeface="Arapey Bold"/>
                <a:sym typeface="Arapey Bold"/>
              </a:rPr>
              <a:t>“Dan sungguh, Kami telah menciptakan manusia dari saripati (berasal) dari tanah. Kemudian Kami menjadikannya air mani (yang disimpan) dalam tempat yang kokoh (rahim). Kemudian, air mani itu Kami jadikan sesuatu yang melekat, lalu sesuatu yang melekat itu Kami jadikan segumpal daging, dan segumpal daging itu Kami jadikan tulang belulang, lalu tulang belulang itu Kami bungkus dengan daging. Kemudian, Kami menjadikannya makhluk yang berbentuk lain. Maha Suci Allah, Pencipta yang paling baik.”</a:t>
            </a:r>
          </a:p>
        </p:txBody>
      </p:sp>
      <p:sp>
        <p:nvSpPr>
          <p:cNvPr id="11" name="TextBox 11"/>
          <p:cNvSpPr txBox="1"/>
          <p:nvPr/>
        </p:nvSpPr>
        <p:spPr>
          <a:xfrm>
            <a:off x="2081912" y="6877210"/>
            <a:ext cx="14124177" cy="1893403"/>
          </a:xfrm>
          <a:prstGeom prst="rect">
            <a:avLst/>
          </a:prstGeom>
        </p:spPr>
        <p:txBody>
          <a:bodyPr lIns="0" tIns="0" rIns="0" bIns="0" rtlCol="0" anchor="t">
            <a:spAutoFit/>
          </a:bodyPr>
          <a:lstStyle/>
          <a:p>
            <a:pPr algn="r">
              <a:lnSpc>
                <a:spcPts val="3789"/>
              </a:lnSpc>
            </a:pPr>
            <a:r>
              <a:rPr lang="en-US" sz="2706">
                <a:solidFill>
                  <a:srgbClr val="69412F"/>
                </a:solidFill>
                <a:latin typeface="Arapey"/>
                <a:ea typeface="Arapey"/>
                <a:cs typeface="Arapey"/>
                <a:sym typeface="Arapey"/>
              </a:rPr>
              <a:t>Ayat ini menunjukkan proses penciptaan manusia secara bertahap dan penuh keajaiban. Dari saripati tanah, kemudian melalui proses biologis yang berlangsung dalam rahim hingga akhirnya Allah meniupkan ruh, menjadikan manusia sebagai makhluk hidup yang sadar, berkehendak, dan bertanggung jawab.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3446</Words>
  <Application>Microsoft Office PowerPoint</Application>
  <PresentationFormat>Custom</PresentationFormat>
  <Paragraphs>183</Paragraphs>
  <Slides>34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Arapey Bold</vt:lpstr>
      <vt:lpstr>Arapey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Manusia Dan Agama, Kelompok 2 Pendidikan Agama</dc:title>
  <cp:lastModifiedBy>Dynabook</cp:lastModifiedBy>
  <cp:revision>2</cp:revision>
  <dcterms:created xsi:type="dcterms:W3CDTF">2006-08-16T00:00:00Z</dcterms:created>
  <dcterms:modified xsi:type="dcterms:W3CDTF">2025-05-03T12:51:39Z</dcterms:modified>
  <dc:identifier>DAGmXziN2ns</dc:identifier>
</cp:coreProperties>
</file>